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65"/>
  </p:handoutMasterIdLst>
  <p:sldIdLst>
    <p:sldId id="256" r:id="rId3"/>
    <p:sldId id="257" r:id="rId4"/>
    <p:sldId id="294" r:id="rId5"/>
    <p:sldId id="258" r:id="rId6"/>
    <p:sldId id="263" r:id="rId7"/>
    <p:sldId id="262" r:id="rId8"/>
    <p:sldId id="312" r:id="rId9"/>
    <p:sldId id="313" r:id="rId10"/>
    <p:sldId id="314" r:id="rId11"/>
    <p:sldId id="271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3" r:id="rId20"/>
    <p:sldId id="322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296" r:id="rId61"/>
    <p:sldId id="306" r:id="rId62"/>
    <p:sldId id="297" r:id="rId63"/>
    <p:sldId id="261" r:id="rId64"/>
  </p:sldIdLst>
  <p:sldSz cx="9144000" cy="6858000" type="screen4x3"/>
  <p:notesSz cx="9866313" cy="67357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5204" autoAdjust="0"/>
  </p:normalViewPr>
  <p:slideViewPr>
    <p:cSldViewPr>
      <p:cViewPr varScale="1">
        <p:scale>
          <a:sx n="69" d="100"/>
          <a:sy n="69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.23925634295713039"/>
          <c:w val="0.95601851851851849"/>
          <c:h val="0.706852893388326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Facultăți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81-4AEE-A3AC-DA673FA8F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81-4AEE-A3AC-DA673FA8FD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81-4AEE-A3AC-DA673FA8FD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A81-4AEE-A3AC-DA673FA8FD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A81-4AEE-A3AC-DA673FA8FD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A81-4AEE-A3AC-DA673FA8FD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A81-4AEE-A3AC-DA673FA8FD0F}"/>
              </c:ext>
            </c:extLst>
          </c:dPt>
          <c:dLbls>
            <c:dLbl>
              <c:idx val="0"/>
              <c:layout>
                <c:manualLayout>
                  <c:x val="-5.0384587343248761E-3"/>
                  <c:y val="-4.252280964879389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81-4AEE-A3AC-DA673FA8FD0F}"/>
                </c:ext>
              </c:extLst>
            </c:dLbl>
            <c:dLbl>
              <c:idx val="1"/>
              <c:layout>
                <c:manualLayout>
                  <c:x val="0"/>
                  <c:y val="3.43533740044764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81-4AEE-A3AC-DA673FA8FD0F}"/>
                </c:ext>
              </c:extLst>
            </c:dLbl>
            <c:dLbl>
              <c:idx val="2"/>
              <c:layout>
                <c:manualLayout>
                  <c:x val="4.2255030621172356E-2"/>
                  <c:y val="-1.38995125609298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81-4AEE-A3AC-DA673FA8FD0F}"/>
                </c:ext>
              </c:extLst>
            </c:dLbl>
            <c:dLbl>
              <c:idx val="3"/>
              <c:layout>
                <c:manualLayout>
                  <c:x val="0"/>
                  <c:y val="2.83351921624340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81-4AEE-A3AC-DA673FA8FD0F}"/>
                </c:ext>
              </c:extLst>
            </c:dLbl>
            <c:dLbl>
              <c:idx val="4"/>
              <c:layout>
                <c:manualLayout>
                  <c:x val="5.145997375328084E-3"/>
                  <c:y val="-0.108514248218972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81-4AEE-A3AC-DA673FA8FD0F}"/>
                </c:ext>
              </c:extLst>
            </c:dLbl>
            <c:dLbl>
              <c:idx val="5"/>
              <c:layout>
                <c:manualLayout>
                  <c:x val="0"/>
                  <c:y val="-6.48411708804813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A81-4AEE-A3AC-DA673FA8FD0F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A81-4AEE-A3AC-DA673FA8F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99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23</c:v>
                </c:pt>
                <c:pt idx="5">
                  <c:v>30</c:v>
                </c:pt>
                <c:pt idx="6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81-4AEE-A3AC-DA673FA8FD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Accesul la informație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A0-4346-8FC0-1B2E75C11D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A0-4346-8FC0-1B2E75C11D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A0-4346-8FC0-1B2E75C11D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A0-4346-8FC0-1B2E75C11D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A0-4346-8FC0-1B2E75C11D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A0-4346-8FC0-1B2E75C11D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2A0-4346-8FC0-1B2E75C11D7A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A0-4346-8FC0-1B2E75C11D7A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A0-4346-8FC0-1B2E75C11D7A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2A0-4346-8FC0-1B2E75C11D7A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2A0-4346-8FC0-1B2E75C11D7A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2A0-4346-8FC0-1B2E75C11D7A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A0-4346-8FC0-1B2E75C11D7A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A0-4346-8FC0-1B2E75C11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47</c:v>
                </c:pt>
                <c:pt idx="3">
                  <c:v>128</c:v>
                </c:pt>
                <c:pt idx="4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A0-4346-8FC0-1B2E75C11D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861085024922348E-2"/>
          <c:y val="0.10537714035745532"/>
          <c:w val="0.9268287220978112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Guvernarea studențească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2C-4EC6-9D84-546F5CF6F3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2C-4EC6-9D84-546F5CF6F3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2C-4EC6-9D84-546F5CF6F3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2C-4EC6-9D84-546F5CF6F3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92C-4EC6-9D84-546F5CF6F3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92C-4EC6-9D84-546F5CF6F3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92C-4EC6-9D84-546F5CF6F3D1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2C-4EC6-9D84-546F5CF6F3D1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2C-4EC6-9D84-546F5CF6F3D1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2C-4EC6-9D84-546F5CF6F3D1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92C-4EC6-9D84-546F5CF6F3D1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92C-4EC6-9D84-546F5CF6F3D1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2C-4EC6-9D84-546F5CF6F3D1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2C-4EC6-9D84-546F5CF6F3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14</c:v>
                </c:pt>
                <c:pt idx="2">
                  <c:v>32</c:v>
                </c:pt>
                <c:pt idx="3">
                  <c:v>140</c:v>
                </c:pt>
                <c:pt idx="4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2C-4EC6-9D84-546F5CF6F3D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276902887139118E-2"/>
          <c:y val="0.10537714035745532"/>
          <c:w val="0.9531623651210267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II_2_1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E-4312-A40B-95025F18C1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II_2_2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E-4312-A40B-95025F18C1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II_2_3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E-4312-A40B-95025F18C1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II_2_4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E-4312-A40B-95025F18C12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II_2_5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3E-4312-A40B-95025F18C12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II_2_6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3E-4312-A40B-95025F18C12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II_2_7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3E-4312-A40B-95025F18C12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II_2_8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3E-4312-A40B-95025F18C12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II_2_9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3E-4312-A40B-95025F18C1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3460607294777812E-2"/>
          <c:y val="2.9143892423085176E-2"/>
          <c:w val="0.95474533894470093"/>
          <c:h val="0.26398017603369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Informații cursuri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12-4659-8EF6-81BBFA5F9A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12-4659-8EF6-81BBFA5F9A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12-4659-8EF6-81BBFA5F9A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12-4659-8EF6-81BBFA5F9A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12-4659-8EF6-81BBFA5F9A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112-4659-8EF6-81BBFA5F9A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112-4659-8EF6-81BBFA5F9AC5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12-4659-8EF6-81BBFA5F9AC5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12-4659-8EF6-81BBFA5F9AC5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12-4659-8EF6-81BBFA5F9AC5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12-4659-8EF6-81BBFA5F9AC5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12-4659-8EF6-81BBFA5F9AC5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12-4659-8EF6-81BBFA5F9AC5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12-4659-8EF6-81BBFA5F9A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26</c:v>
                </c:pt>
                <c:pt idx="3">
                  <c:v>110</c:v>
                </c:pt>
                <c:pt idx="4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12-4659-8EF6-81BBFA5F9A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159558180227464E-2"/>
          <c:y val="0.10537714035745532"/>
          <c:w val="0.97168088363954508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Informații cursuri opționale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81-43B4-8BEE-273F64CFD1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81-43B4-8BEE-273F64CFD1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81-43B4-8BEE-273F64CFD1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81-43B4-8BEE-273F64CFD1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81-43B4-8BEE-273F64CFD1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81-43B4-8BEE-273F64CFD1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81-43B4-8BEE-273F64CFD178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81-43B4-8BEE-273F64CFD178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81-43B4-8BEE-273F64CFD178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81-43B4-8BEE-273F64CFD178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481-43B4-8BEE-273F64CFD178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481-43B4-8BEE-273F64CFD178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81-43B4-8BEE-273F64CFD178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81-43B4-8BEE-273F64CFD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26</c:v>
                </c:pt>
                <c:pt idx="2">
                  <c:v>30</c:v>
                </c:pt>
                <c:pt idx="3">
                  <c:v>138</c:v>
                </c:pt>
                <c:pt idx="4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81-43B4-8BEE-273F64CFD1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733632254301534E-2"/>
          <c:y val="0.10537714035745532"/>
          <c:w val="0.93927347623213764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Activitatea tutorilor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B9-4092-935E-24CA6ECAF5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B9-4092-935E-24CA6ECAF5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B9-4092-935E-24CA6ECAF5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B9-4092-935E-24CA6ECAF5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B9-4092-935E-24CA6ECAF5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4B9-4092-935E-24CA6ECAF5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4B9-4092-935E-24CA6ECAF557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B9-4092-935E-24CA6ECAF557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B9-4092-935E-24CA6ECAF557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B9-4092-935E-24CA6ECAF557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B9-4092-935E-24CA6ECAF557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B9-4092-935E-24CA6ECAF557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B9-4092-935E-24CA6ECAF557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B9-4092-935E-24CA6ECAF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29</c:v>
                </c:pt>
                <c:pt idx="3">
                  <c:v>119</c:v>
                </c:pt>
                <c:pt idx="4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4B9-4092-935E-24CA6ECAF5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789187809857093E-2"/>
          <c:y val="0.10537714035745532"/>
          <c:w val="0.95547717993584136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Calitatea pregătirii personalului didactic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9F-4F80-A539-93B6BA0CE9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9F-4F80-A539-93B6BA0CE9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9F-4F80-A539-93B6BA0CE9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9F-4F80-A539-93B6BA0CE9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F9F-4F80-A539-93B6BA0CE9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F9F-4F80-A539-93B6BA0CE9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F9F-4F80-A539-93B6BA0CE94A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9F-4F80-A539-93B6BA0CE94A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9F-4F80-A539-93B6BA0CE94A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9F-4F80-A539-93B6BA0CE94A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9F-4F80-A539-93B6BA0CE94A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F9F-4F80-A539-93B6BA0CE94A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9F-4F80-A539-93B6BA0CE94A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9F-4F80-A539-93B6BA0CE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19</c:v>
                </c:pt>
                <c:pt idx="3">
                  <c:v>104</c:v>
                </c:pt>
                <c:pt idx="4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9F-4F80-A539-93B6BA0CE9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054680664916901E-2"/>
          <c:y val="0.10537714035745532"/>
          <c:w val="0.91612532808398961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Oranizarea stagiilor de practică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BE-4CF3-9C4E-09321EDC25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BE-4CF3-9C4E-09321EDC25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BE-4CF3-9C4E-09321EDC25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BE-4CF3-9C4E-09321EDC25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CBE-4CF3-9C4E-09321EDC25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CBE-4CF3-9C4E-09321EDC25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CBE-4CF3-9C4E-09321EDC255B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BE-4CF3-9C4E-09321EDC255B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BE-4CF3-9C4E-09321EDC255B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BE-4CF3-9C4E-09321EDC255B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BE-4CF3-9C4E-09321EDC255B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BE-4CF3-9C4E-09321EDC255B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BE-4CF3-9C4E-09321EDC255B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BE-4CF3-9C4E-09321EDC2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47</c:v>
                </c:pt>
                <c:pt idx="3">
                  <c:v>153</c:v>
                </c:pt>
                <c:pt idx="4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CBE-4CF3-9C4E-09321EDC25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0537714035745532"/>
          <c:w val="0.97168088363954519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Orarul disciplinelor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FB-4507-BE44-7721909CD9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FB-4507-BE44-7721909CD9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FB-4507-BE44-7721909CD9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3FB-4507-BE44-7721909CD9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3FB-4507-BE44-7721909CD9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3FB-4507-BE44-7721909CD9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3FB-4507-BE44-7721909CD9FC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FB-4507-BE44-7721909CD9FC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FB-4507-BE44-7721909CD9FC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FB-4507-BE44-7721909CD9FC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3FB-4507-BE44-7721909CD9FC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3FB-4507-BE44-7721909CD9FC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FB-4507-BE44-7721909CD9FC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3FB-4507-BE44-7721909CD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38</c:v>
                </c:pt>
                <c:pt idx="3">
                  <c:v>114</c:v>
                </c:pt>
                <c:pt idx="4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3FB-4507-BE44-7721909CD9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276902887139118E-2"/>
          <c:y val="0.10537714035745532"/>
          <c:w val="0.9531623651210267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Consiliere-consultanță în carieră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406-46D6-9935-686F748EF2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406-46D6-9935-686F748EF2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406-46D6-9935-686F748EF2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406-46D6-9935-686F748EF2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406-46D6-9935-686F748EF2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406-46D6-9935-686F748EF2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406-46D6-9935-686F748EF293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06-46D6-9935-686F748EF293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06-46D6-9935-686F748EF293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06-46D6-9935-686F748EF293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406-46D6-9935-686F748EF293}"/>
                </c:ext>
              </c:extLst>
            </c:dLbl>
            <c:dLbl>
              <c:idx val="4"/>
              <c:layout>
                <c:manualLayout>
                  <c:x val="2.8311825605132797E-3"/>
                  <c:y val="-2.9149168853893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406-46D6-9935-686F748EF293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06-46D6-9935-686F748EF293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06-46D6-9935-686F748EF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2.2000000000000002</c:v>
                </c:pt>
                <c:pt idx="2">
                  <c:v>9.5</c:v>
                </c:pt>
                <c:pt idx="3">
                  <c:v>36.4</c:v>
                </c:pt>
                <c:pt idx="4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06-46D6-9935-686F748EF2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276902887139118E-2"/>
          <c:y val="0.10537714035745532"/>
          <c:w val="0.93464384660250799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.23925634295713039"/>
          <c:w val="0.95601851851851849"/>
          <c:h val="0.706852893388326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Ani de studiu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04-432A-8B0B-C52B01EDD6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04-432A-8B0B-C52B01EDD6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04-432A-8B0B-C52B01EDD6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04-432A-8B0B-C52B01EDD6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04-432A-8B0B-C52B01EDD6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04-432A-8B0B-C52B01EDD6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04-432A-8B0B-C52B01EDD657}"/>
              </c:ext>
            </c:extLst>
          </c:dPt>
          <c:dLbls>
            <c:dLbl>
              <c:idx val="0"/>
              <c:layout>
                <c:manualLayout>
                  <c:x val="-2.7637251558244577E-2"/>
                  <c:y val="-0.147770851560221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04-432A-8B0B-C52B01EDD657}"/>
                </c:ext>
              </c:extLst>
            </c:dLbl>
            <c:dLbl>
              <c:idx val="1"/>
              <c:layout>
                <c:manualLayout>
                  <c:x val="-4.7484871682706306E-2"/>
                  <c:y val="-5.6122672165979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04-432A-8B0B-C52B01EDD657}"/>
                </c:ext>
              </c:extLst>
            </c:dLbl>
            <c:dLbl>
              <c:idx val="2"/>
              <c:layout>
                <c:manualLayout>
                  <c:x val="4.2255030621172356E-2"/>
                  <c:y val="-1.38995125609298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04-432A-8B0B-C52B01EDD657}"/>
                </c:ext>
              </c:extLst>
            </c:dLbl>
            <c:dLbl>
              <c:idx val="3"/>
              <c:layout>
                <c:manualLayout>
                  <c:x val="-2.2192694663167103E-2"/>
                  <c:y val="-9.54743157105361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04-432A-8B0B-C52B01EDD657}"/>
                </c:ext>
              </c:extLst>
            </c:dLbl>
            <c:dLbl>
              <c:idx val="4"/>
              <c:layout>
                <c:manualLayout>
                  <c:x val="5.145997375328084E-3"/>
                  <c:y val="-0.108514248218972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04-432A-8B0B-C52B01EDD657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04-432A-8B0B-C52B01EDD657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04-432A-8B0B-C52B01EDD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</c:v>
                </c:pt>
                <c:pt idx="1">
                  <c:v>118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04-432A-8B0B-C52B01EDD6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Suport mobilități internaționale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CC-4A2B-B288-B4E88C98CA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CC-4A2B-B288-B4E88C98CA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CC-4A2B-B288-B4E88C98CA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CC-4A2B-B288-B4E88C98CA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CC-4A2B-B288-B4E88C98CA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CC-4A2B-B288-B4E88C98CA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1CC-4A2B-B288-B4E88C98CA62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CC-4A2B-B288-B4E88C98CA62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CC-4A2B-B288-B4E88C98CA62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1CC-4A2B-B288-B4E88C98CA62}"/>
                </c:ext>
              </c:extLst>
            </c:dLbl>
            <c:dLbl>
              <c:idx val="3"/>
              <c:layout>
                <c:manualLayout>
                  <c:x val="1.4844342373869933E-2"/>
                  <c:y val="-5.18235220597425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1CC-4A2B-B288-B4E88C98CA62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1CC-4A2B-B288-B4E88C98CA62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CC-4A2B-B288-B4E88C98CA62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1CC-4A2B-B288-B4E88C98C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13</c:v>
                </c:pt>
                <c:pt idx="2">
                  <c:v>65</c:v>
                </c:pt>
                <c:pt idx="3">
                  <c:v>144</c:v>
                </c:pt>
                <c:pt idx="4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CC-4A2B-B288-B4E88C98CA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3464384660250799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Activități extracurriculare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3C-4E34-9D4A-ACACAF063B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3C-4E34-9D4A-ACACAF063B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3C-4E34-9D4A-ACACAF063B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3C-4E34-9D4A-ACACAF063B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B3C-4E34-9D4A-ACACAF063B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B3C-4E34-9D4A-ACACAF063B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B3C-4E34-9D4A-ACACAF063BAB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3C-4E34-9D4A-ACACAF063BAB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3C-4E34-9D4A-ACACAF063BAB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3C-4E34-9D4A-ACACAF063BAB}"/>
                </c:ext>
              </c:extLst>
            </c:dLbl>
            <c:dLbl>
              <c:idx val="3"/>
              <c:layout>
                <c:manualLayout>
                  <c:x val="1.4844342373869933E-2"/>
                  <c:y val="-5.18235220597425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3C-4E34-9D4A-ACACAF063BAB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B3C-4E34-9D4A-ACACAF063BAB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3C-4E34-9D4A-ACACAF063BAB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3C-4E34-9D4A-ACACAF063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47</c:v>
                </c:pt>
                <c:pt idx="3">
                  <c:v>142</c:v>
                </c:pt>
                <c:pt idx="4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B3C-4E34-9D4A-ACACAF063B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6242162438028578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II_3_1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2-4E7E-8306-CE50928DE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II_3_2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32-4E7E-8306-CE50928DE1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II_3_3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32-4E7E-8306-CE50928DE13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II_3_4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32-4E7E-8306-CE50928DE13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II_3_5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32-4E7E-8306-CE50928DE13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II_3_6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32-4E7E-8306-CE50928DE13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II_3_7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32-4E7E-8306-CE50928DE1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Condiții igienico-sanitare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9F-41F4-848A-F6A1BDF46F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9F-41F4-848A-F6A1BDF46F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9F-41F4-848A-F6A1BDF46F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9F-41F4-848A-F6A1BDF46F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9F-41F4-848A-F6A1BDF46F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9F-41F4-848A-F6A1BDF46F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C9F-41F4-848A-F6A1BDF46FF4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9F-41F4-848A-F6A1BDF46FF4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F-41F4-848A-F6A1BDF46FF4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9F-41F4-848A-F6A1BDF46FF4}"/>
                </c:ext>
              </c:extLst>
            </c:dLbl>
            <c:dLbl>
              <c:idx val="3"/>
              <c:layout>
                <c:manualLayout>
                  <c:x val="3.1048046077573551E-2"/>
                  <c:y val="-2.00774903137107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9F-41F4-848A-F6A1BDF46FF4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F-41F4-848A-F6A1BDF46FF4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9F-41F4-848A-F6A1BDF46FF4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9F-41F4-848A-F6A1BDF46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1">
                  <c:v>57</c:v>
                </c:pt>
                <c:pt idx="2">
                  <c:v>63</c:v>
                </c:pt>
                <c:pt idx="3">
                  <c:v>128</c:v>
                </c:pt>
                <c:pt idx="4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C9F-41F4-848A-F6A1BDF46F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6474372995042275E-2"/>
          <c:y val="0.10537714035745532"/>
          <c:w val="0.94158829104695252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Servicii de foto-copiere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88-4A02-9696-5DA4E814A3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88-4A02-9696-5DA4E814A3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88-4A02-9696-5DA4E814A3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88-4A02-9696-5DA4E814A3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888-4A02-9696-5DA4E814A3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888-4A02-9696-5DA4E814A3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888-4A02-9696-5DA4E814A3CB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88-4A02-9696-5DA4E814A3CB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88-4A02-9696-5DA4E814A3CB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888-4A02-9696-5DA4E814A3CB}"/>
                </c:ext>
              </c:extLst>
            </c:dLbl>
            <c:dLbl>
              <c:idx val="3"/>
              <c:layout>
                <c:manualLayout>
                  <c:x val="1.2529527559055034E-2"/>
                  <c:y val="-1.21409823772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888-4A02-9696-5DA4E814A3CB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888-4A02-9696-5DA4E814A3CB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88-4A02-9696-5DA4E814A3CB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88-4A02-9696-5DA4E814A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40</c:v>
                </c:pt>
                <c:pt idx="2">
                  <c:v>59</c:v>
                </c:pt>
                <c:pt idx="3">
                  <c:v>123</c:v>
                </c:pt>
                <c:pt idx="4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88-4A02-9696-5DA4E814A3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6474372995042275E-2"/>
          <c:y val="0.10537714035745532"/>
          <c:w val="0.96010680956547101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Servicii cantine - cofetării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FF-43D8-98E6-85BE9BE0C7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FF-43D8-98E6-85BE9BE0C7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FF-43D8-98E6-85BE9BE0C7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FF-43D8-98E6-85BE9BE0C7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3FF-43D8-98E6-85BE9BE0C7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3FF-43D8-98E6-85BE9BE0C7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3FF-43D8-98E6-85BE9BE0C78E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FF-43D8-98E6-85BE9BE0C78E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FF-43D8-98E6-85BE9BE0C78E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3FF-43D8-98E6-85BE9BE0C78E}"/>
                </c:ext>
              </c:extLst>
            </c:dLbl>
            <c:dLbl>
              <c:idx val="3"/>
              <c:layout>
                <c:manualLayout>
                  <c:x val="1.2529527559055034E-2"/>
                  <c:y val="-1.21409823772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3FF-43D8-98E6-85BE9BE0C78E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3FF-43D8-98E6-85BE9BE0C78E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FF-43D8-98E6-85BE9BE0C78E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FF-43D8-98E6-85BE9BE0C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28</c:v>
                </c:pt>
                <c:pt idx="2">
                  <c:v>56</c:v>
                </c:pt>
                <c:pt idx="3">
                  <c:v>138</c:v>
                </c:pt>
                <c:pt idx="4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FF-43D8-98E6-85BE9BE0C7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3418817439486723E-2"/>
          <c:y val="0.10537714035745532"/>
          <c:w val="0.94621792067658206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Servicii medicale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24-4332-A2FD-C170A520DB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24-4332-A2FD-C170A520DB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24-4332-A2FD-C170A520DB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E24-4332-A2FD-C170A520DB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E24-4332-A2FD-C170A520DB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E24-4332-A2FD-C170A520DB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E24-4332-A2FD-C170A520DB93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24-4332-A2FD-C170A520DB93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24-4332-A2FD-C170A520DB93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24-4332-A2FD-C170A520DB93}"/>
                </c:ext>
              </c:extLst>
            </c:dLbl>
            <c:dLbl>
              <c:idx val="3"/>
              <c:layout>
                <c:manualLayout>
                  <c:x val="1.2529527559055034E-2"/>
                  <c:y val="-1.21409823772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24-4332-A2FD-C170A520DB93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E24-4332-A2FD-C170A520DB93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24-4332-A2FD-C170A520DB93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24-4332-A2FD-C170A520D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24</c:v>
                </c:pt>
                <c:pt idx="2">
                  <c:v>30</c:v>
                </c:pt>
                <c:pt idx="3">
                  <c:v>46</c:v>
                </c:pt>
                <c:pt idx="4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24-4332-A2FD-C170A520DB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159558180227464E-2"/>
          <c:y val="0.10537714035745532"/>
          <c:w val="0.95547717993584136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Posibilitatea de a obține cămin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66-44E3-B819-88B2F23DD0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66-44E3-B819-88B2F23DD0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66-44E3-B819-88B2F23DD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66-44E3-B819-88B2F23DD0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366-44E3-B819-88B2F23DD0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366-44E3-B819-88B2F23DD0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366-44E3-B819-88B2F23DD030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66-44E3-B819-88B2F23DD030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66-44E3-B819-88B2F23DD030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66-44E3-B819-88B2F23DD030}"/>
                </c:ext>
              </c:extLst>
            </c:dLbl>
            <c:dLbl>
              <c:idx val="3"/>
              <c:layout>
                <c:manualLayout>
                  <c:x val="1.2529527559055034E-2"/>
                  <c:y val="-1.21409823772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366-44E3-B819-88B2F23DD030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366-44E3-B819-88B2F23DD030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6-44E3-B819-88B2F23DD030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6-44E3-B819-88B2F23DD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15</c:v>
                </c:pt>
                <c:pt idx="2">
                  <c:v>28</c:v>
                </c:pt>
                <c:pt idx="3">
                  <c:v>62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66-44E3-B819-88B2F23DD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789187809857093E-2"/>
          <c:y val="0.10537714035745532"/>
          <c:w val="0.95779199475065613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Condițiile de trai în cămin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2F-489A-8DA0-41145399DE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2F-489A-8DA0-41145399DE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E2F-489A-8DA0-41145399DE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E2F-489A-8DA0-41145399DE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E2F-489A-8DA0-41145399DE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E2F-489A-8DA0-41145399DE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E2F-489A-8DA0-41145399DE34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2F-489A-8DA0-41145399DE34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2F-489A-8DA0-41145399DE34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2F-489A-8DA0-41145399DE34}"/>
                </c:ext>
              </c:extLst>
            </c:dLbl>
            <c:dLbl>
              <c:idx val="3"/>
              <c:layout>
                <c:manualLayout>
                  <c:x val="1.2529527559055034E-2"/>
                  <c:y val="-1.21409823772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E2F-489A-8DA0-41145399DE34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E2F-489A-8DA0-41145399DE34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2F-489A-8DA0-41145399DE34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2F-489A-8DA0-41145399D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19</c:v>
                </c:pt>
                <c:pt idx="2">
                  <c:v>26</c:v>
                </c:pt>
                <c:pt idx="3">
                  <c:v>69</c:v>
                </c:pt>
                <c:pt idx="4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2F-489A-8DA0-41145399DE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439031058617674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Condiții pentru persoane cu dizabilități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28-47EF-AB72-F59125F660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28-47EF-AB72-F59125F660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28-47EF-AB72-F59125F660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28-47EF-AB72-F59125F660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28-47EF-AB72-F59125F660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28-47EF-AB72-F59125F660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28-47EF-AB72-F59125F66077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28-47EF-AB72-F59125F66077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28-47EF-AB72-F59125F66077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28-47EF-AB72-F59125F66077}"/>
                </c:ext>
              </c:extLst>
            </c:dLbl>
            <c:dLbl>
              <c:idx val="3"/>
              <c:layout>
                <c:manualLayout>
                  <c:x val="1.2529527559055034E-2"/>
                  <c:y val="-1.21409823772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28-47EF-AB72-F59125F66077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28-47EF-AB72-F59125F66077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28-47EF-AB72-F59125F66077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28-47EF-AB72-F59125F66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33</c:v>
                </c:pt>
                <c:pt idx="2">
                  <c:v>79</c:v>
                </c:pt>
                <c:pt idx="3">
                  <c:v>118</c:v>
                </c:pt>
                <c:pt idx="4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28-47EF-AB72-F59125F660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789187809857093E-2"/>
          <c:y val="0.10537714035745532"/>
          <c:w val="0.96242162438028578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.23925634295713039"/>
          <c:w val="0.95601851851851849"/>
          <c:h val="0.706852893388326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Cicluri de studiu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7E-4B7C-BE31-09CB4B8E3E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7E-4B7C-BE31-09CB4B8E3E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7E-4B7C-BE31-09CB4B8E3E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57E-4B7C-BE31-09CB4B8E3E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57E-4B7C-BE31-09CB4B8E3E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57E-4B7C-BE31-09CB4B8E3E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57E-4B7C-BE31-09CB4B8E3E92}"/>
              </c:ext>
            </c:extLst>
          </c:dPt>
          <c:dLbls>
            <c:dLbl>
              <c:idx val="0"/>
              <c:layout>
                <c:manualLayout>
                  <c:x val="-3.3243488794669894E-2"/>
                  <c:y val="6.85176148756053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7E-4B7C-BE31-09CB4B8E3E92}"/>
                </c:ext>
              </c:extLst>
            </c:dLbl>
            <c:dLbl>
              <c:idx val="1"/>
              <c:layout>
                <c:manualLayout>
                  <c:x val="-1.2762649460484127E-2"/>
                  <c:y val="-8.503624546931633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7E-4B7C-BE31-09CB4B8E3E92}"/>
                </c:ext>
              </c:extLst>
            </c:dLbl>
            <c:dLbl>
              <c:idx val="2"/>
              <c:layout>
                <c:manualLayout>
                  <c:x val="4.2255030621172356E-2"/>
                  <c:y val="-1.38995125609298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7E-4B7C-BE31-09CB4B8E3E92}"/>
                </c:ext>
              </c:extLst>
            </c:dLbl>
            <c:dLbl>
              <c:idx val="3"/>
              <c:layout>
                <c:manualLayout>
                  <c:x val="-2.2192694663167103E-2"/>
                  <c:y val="-9.54743157105361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7E-4B7C-BE31-09CB4B8E3E92}"/>
                </c:ext>
              </c:extLst>
            </c:dLbl>
            <c:dLbl>
              <c:idx val="4"/>
              <c:layout>
                <c:manualLayout>
                  <c:x val="5.145997375328084E-3"/>
                  <c:y val="-0.108514248218972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7E-4B7C-BE31-09CB4B8E3E92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7E-4B7C-BE31-09CB4B8E3E92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7E-4B7C-BE31-09CB4B8E3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328</c:v>
                </c:pt>
                <c:pt idx="1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7E-4B7C-BE31-09CB4B8E3E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II_4_1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F-4091-997E-FF064610E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II_4_2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F-4091-997E-FF064610E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II_4_3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F-4091-997E-FF064610E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II_4_4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DF-4091-997E-FF064610EF0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II_4_5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DF-4091-997E-FF064610EF0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II_4_6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DF-4091-997E-FF064610E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Spații pentru activități didactice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94-452F-81AC-935F641823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94-452F-81AC-935F641823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94-452F-81AC-935F641823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B94-452F-81AC-935F641823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B94-452F-81AC-935F641823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B94-452F-81AC-935F641823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B94-452F-81AC-935F64182384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94-452F-81AC-935F64182384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94-452F-81AC-935F64182384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B94-452F-81AC-935F64182384}"/>
                </c:ext>
              </c:extLst>
            </c:dLbl>
            <c:dLbl>
              <c:idx val="3"/>
              <c:layout>
                <c:manualLayout>
                  <c:x val="1.2529527559055034E-2"/>
                  <c:y val="-1.21409823772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B94-452F-81AC-935F64182384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B94-452F-81AC-935F64182384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94-452F-81AC-935F64182384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94-452F-81AC-935F64182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25</c:v>
                </c:pt>
                <c:pt idx="2">
                  <c:v>61</c:v>
                </c:pt>
                <c:pt idx="3">
                  <c:v>140</c:v>
                </c:pt>
                <c:pt idx="4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94-452F-81AC-935F641823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531623651210267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Echipamente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B4-45DA-82B3-160D155107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B4-45DA-82B3-160D155107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B4-45DA-82B3-160D155107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B4-45DA-82B3-160D155107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5B4-45DA-82B3-160D155107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5B4-45DA-82B3-160D155107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5B4-45DA-82B3-160D155107A5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B4-45DA-82B3-160D155107A5}"/>
                </c:ext>
              </c:extLst>
            </c:dLbl>
            <c:dLbl>
              <c:idx val="1"/>
              <c:layout>
                <c:manualLayout>
                  <c:x val="-3.5033902012249316E-3"/>
                  <c:y val="7.36939132608423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B4-45DA-82B3-160D155107A5}"/>
                </c:ext>
              </c:extLst>
            </c:dLbl>
            <c:dLbl>
              <c:idx val="2"/>
              <c:layout>
                <c:manualLayout>
                  <c:x val="5.8836395450568679E-4"/>
                  <c:y val="5.941757280339957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B4-45DA-82B3-160D155107A5}"/>
                </c:ext>
              </c:extLst>
            </c:dLbl>
            <c:dLbl>
              <c:idx val="3"/>
              <c:layout>
                <c:manualLayout>
                  <c:x val="-5.9889909594635698E-3"/>
                  <c:y val="-2.362204724409448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B4-45DA-82B3-160D155107A5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B4-45DA-82B3-160D155107A5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B4-45DA-82B3-160D155107A5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B4-45DA-82B3-160D15510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14</c:v>
                </c:pt>
                <c:pt idx="2">
                  <c:v>53</c:v>
                </c:pt>
                <c:pt idx="3">
                  <c:v>160</c:v>
                </c:pt>
                <c:pt idx="4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B4-45DA-82B3-160D155107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844743365412648E-2"/>
          <c:y val="0.10537714035745532"/>
          <c:w val="0.97168088363954508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Dotarea bibliotecilor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C5-44B0-9E16-55D3E8400F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C5-44B0-9E16-55D3E8400F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C5-44B0-9E16-55D3E8400F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C5-44B0-9E16-55D3E8400F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8C5-44B0-9E16-55D3E8400F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8C5-44B0-9E16-55D3E8400F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8C5-44B0-9E16-55D3E8400FC7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C5-44B0-9E16-55D3E8400FC7}"/>
                </c:ext>
              </c:extLst>
            </c:dLbl>
            <c:dLbl>
              <c:idx val="1"/>
              <c:layout>
                <c:manualLayout>
                  <c:x val="-3.5033902012249316E-3"/>
                  <c:y val="7.36939132608423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C5-44B0-9E16-55D3E8400FC7}"/>
                </c:ext>
              </c:extLst>
            </c:dLbl>
            <c:dLbl>
              <c:idx val="2"/>
              <c:layout>
                <c:manualLayout>
                  <c:x val="5.8836395450568679E-4"/>
                  <c:y val="5.941757280339957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C5-44B0-9E16-55D3E8400FC7}"/>
                </c:ext>
              </c:extLst>
            </c:dLbl>
            <c:dLbl>
              <c:idx val="3"/>
              <c:layout>
                <c:manualLayout>
                  <c:x val="-5.9889909594635698E-3"/>
                  <c:y val="-2.362204724409448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8C5-44B0-9E16-55D3E8400FC7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8C5-44B0-9E16-55D3E8400FC7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C5-44B0-9E16-55D3E8400FC7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C5-44B0-9E16-55D3E8400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22</c:v>
                </c:pt>
                <c:pt idx="2">
                  <c:v>31</c:v>
                </c:pt>
                <c:pt idx="3">
                  <c:v>133</c:v>
                </c:pt>
                <c:pt idx="4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8C5-44B0-9E16-55D3E8400F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104002624671908E-2"/>
          <c:y val="0.10537714035745532"/>
          <c:w val="0.95084755030621171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Dotarea sălilor de curs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4B-4259-B153-A101434E85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4B-4259-B153-A101434E85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4B-4259-B153-A101434E85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24B-4259-B153-A101434E85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24B-4259-B153-A101434E85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24B-4259-B153-A101434E85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24B-4259-B153-A101434E85BA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4B-4259-B153-A101434E85BA}"/>
                </c:ext>
              </c:extLst>
            </c:dLbl>
            <c:dLbl>
              <c:idx val="1"/>
              <c:layout>
                <c:manualLayout>
                  <c:x val="-3.5033902012249316E-3"/>
                  <c:y val="7.36939132608423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4B-4259-B153-A101434E85BA}"/>
                </c:ext>
              </c:extLst>
            </c:dLbl>
            <c:dLbl>
              <c:idx val="2"/>
              <c:layout>
                <c:manualLayout>
                  <c:x val="5.8836395450568679E-4"/>
                  <c:y val="5.941757280339957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4B-4259-B153-A101434E85BA}"/>
                </c:ext>
              </c:extLst>
            </c:dLbl>
            <c:dLbl>
              <c:idx val="3"/>
              <c:layout>
                <c:manualLayout>
                  <c:x val="-5.9889909594635698E-3"/>
                  <c:y val="-2.362204724409448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4B-4259-B153-A101434E85BA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24B-4259-B153-A101434E85BA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4B-4259-B153-A101434E85BA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4B-4259-B153-A101434E8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14</c:v>
                </c:pt>
                <c:pt idx="2">
                  <c:v>66</c:v>
                </c:pt>
                <c:pt idx="3">
                  <c:v>133</c:v>
                </c:pt>
                <c:pt idx="4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4B-4259-B153-A101434E85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276902887139118E-2"/>
          <c:y val="0.10537714035745532"/>
          <c:w val="0.9439031058617674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Baza materială la universitate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50-423F-AB20-804A25DBBA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50-423F-AB20-804A25DBBA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50-423F-AB20-804A25DBBA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50-423F-AB20-804A25DBBA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950-423F-AB20-804A25DBBA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950-423F-AB20-804A25DBBA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950-423F-AB20-804A25DBBA3F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50-423F-AB20-804A25DBBA3F}"/>
                </c:ext>
              </c:extLst>
            </c:dLbl>
            <c:dLbl>
              <c:idx val="1"/>
              <c:layout>
                <c:manualLayout>
                  <c:x val="-3.5033902012249316E-3"/>
                  <c:y val="7.36939132608423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50-423F-AB20-804A25DBBA3F}"/>
                </c:ext>
              </c:extLst>
            </c:dLbl>
            <c:dLbl>
              <c:idx val="2"/>
              <c:layout>
                <c:manualLayout>
                  <c:x val="5.8836395450568679E-4"/>
                  <c:y val="5.941757280339957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50-423F-AB20-804A25DBBA3F}"/>
                </c:ext>
              </c:extLst>
            </c:dLbl>
            <c:dLbl>
              <c:idx val="3"/>
              <c:layout>
                <c:manualLayout>
                  <c:x val="-5.9889909594635698E-3"/>
                  <c:y val="-2.362204724409448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950-423F-AB20-804A25DBBA3F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950-423F-AB20-804A25DBBA3F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50-423F-AB20-804A25DBBA3F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50-423F-AB20-804A25DBB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16</c:v>
                </c:pt>
                <c:pt idx="2">
                  <c:v>32</c:v>
                </c:pt>
                <c:pt idx="3">
                  <c:v>170</c:v>
                </c:pt>
                <c:pt idx="4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950-423F-AB20-804A25DBBA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7168088363954519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Baza materială la facultate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65-462E-B795-EEC0D798C0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65-462E-B795-EEC0D798C0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65-462E-B795-EEC0D798C0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765-462E-B795-EEC0D798C0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765-462E-B795-EEC0D798C0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765-462E-B795-EEC0D798C0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765-462E-B795-EEC0D798C03A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765-462E-B795-EEC0D798C03A}"/>
                </c:ext>
              </c:extLst>
            </c:dLbl>
            <c:dLbl>
              <c:idx val="1"/>
              <c:layout>
                <c:manualLayout>
                  <c:x val="-3.5033902012249316E-3"/>
                  <c:y val="7.36939132608423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65-462E-B795-EEC0D798C03A}"/>
                </c:ext>
              </c:extLst>
            </c:dLbl>
            <c:dLbl>
              <c:idx val="2"/>
              <c:layout>
                <c:manualLayout>
                  <c:x val="5.8836395450568679E-4"/>
                  <c:y val="5.941757280339957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65-462E-B795-EEC0D798C03A}"/>
                </c:ext>
              </c:extLst>
            </c:dLbl>
            <c:dLbl>
              <c:idx val="3"/>
              <c:layout>
                <c:manualLayout>
                  <c:x val="-5.9889909594635698E-3"/>
                  <c:y val="-2.362204724409448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65-462E-B795-EEC0D798C03A}"/>
                </c:ext>
              </c:extLst>
            </c:dLbl>
            <c:dLbl>
              <c:idx val="4"/>
              <c:layout>
                <c:manualLayout>
                  <c:x val="1.6720071449402137E-2"/>
                  <c:y val="-2.9149168853893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765-462E-B795-EEC0D798C03A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65-462E-B795-EEC0D798C03A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65-462E-B795-EEC0D798C0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16</c:v>
                </c:pt>
                <c:pt idx="2">
                  <c:v>34</c:v>
                </c:pt>
                <c:pt idx="3">
                  <c:v>146</c:v>
                </c:pt>
                <c:pt idx="4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65-462E-B795-EEC0D798C0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276902887139118E-2"/>
          <c:y val="0.10537714035745532"/>
          <c:w val="0.96242162438028578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II_1_1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9-4F24-AABB-84409994A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II_1_2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4.3</c:v>
                </c:pt>
                <c:pt idx="1">
                  <c:v>4.5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9-4F24-AABB-84409994A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II_1_3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4.5999999999999996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C9-4F24-AABB-84409994AFD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II_1_4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4.5</c:v>
                </c:pt>
                <c:pt idx="1">
                  <c:v>4.5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C9-4F24-AABB-84409994AFD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II_1_5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4.2</c:v>
                </c:pt>
                <c:pt idx="1">
                  <c:v>4.5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F24-AABB-84409994AFD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II_1_6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4.3</c:v>
                </c:pt>
                <c:pt idx="1">
                  <c:v>4.3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C9-4F24-AABB-84409994AFD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II_1_7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4.2</c:v>
                </c:pt>
                <c:pt idx="1">
                  <c:v>4.5999999999999996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C9-4F24-AABB-84409994AF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II_2_1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4.7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7-40C5-A3C1-EF7CE76EDF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II_2_2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4.5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7-40C5-A3C1-EF7CE76EDF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II_2_3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4.5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7-40C5-A3C1-EF7CE76EDF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II_2_4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4.5</c:v>
                </c:pt>
                <c:pt idx="1">
                  <c:v>4.7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27-40C5-A3C1-EF7CE76EDF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II_2_5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4.2</c:v>
                </c:pt>
                <c:pt idx="1">
                  <c:v>4.3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27-40C5-A3C1-EF7CE76EDF2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II_2_6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4.3</c:v>
                </c:pt>
                <c:pt idx="1">
                  <c:v>4.5999999999999996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27-40C5-A3C1-EF7CE76EDF2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II_2_7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4.5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27-40C5-A3C1-EF7CE76EDF2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II_2_8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4.3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27-40C5-A3C1-EF7CE76EDF2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II_2_9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4.2</c:v>
                </c:pt>
                <c:pt idx="1">
                  <c:v>4.4000000000000004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27-40C5-A3C1-EF7CE76EDF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0280584395976884E-3"/>
          <c:y val="1.5151515151515152E-2"/>
          <c:w val="0.97161928320906787"/>
          <c:h val="0.12618985126859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II_3_1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3.4</c:v>
                </c:pt>
                <c:pt idx="1">
                  <c:v>4.3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8-4285-AD78-CB11B33AE0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II_3_2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3.6</c:v>
                </c:pt>
                <c:pt idx="1">
                  <c:v>4.4000000000000004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8-4285-AD78-CB11B33AE0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II_3_3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3.7</c:v>
                </c:pt>
                <c:pt idx="1">
                  <c:v>4.4000000000000004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78-4285-AD78-CB11B33AE0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II_3_4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3.4</c:v>
                </c:pt>
                <c:pt idx="1">
                  <c:v>4.4000000000000004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78-4285-AD78-CB11B33AE0D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II_3_5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3.5</c:v>
                </c:pt>
                <c:pt idx="1">
                  <c:v>4.2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78-4285-AD78-CB11B33AE0D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II_3_6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3.5</c:v>
                </c:pt>
                <c:pt idx="1">
                  <c:v>4.4000000000000004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78-4285-AD78-CB11B33AE0D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II_3_7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3.7</c:v>
                </c:pt>
                <c:pt idx="1">
                  <c:v>4.3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78-4285-AD78-CB11B33AE0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II_1_1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B-4C88-A99D-8D87ED2CDF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II_1_2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B-4C88-A99D-8D87ED2CDF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II_1_3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BB-4C88-A99D-8D87ED2CDF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II_1_4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BB-4C88-A99D-8D87ED2CDF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II_1_5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BB-4C88-A99D-8D87ED2CDF5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II_1_6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BB-4C88-A99D-8D87ED2CDF5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II_1_7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Medii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BB-4C88-A99D-8D87ED2CDF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7258829488419197E-2"/>
          <c:y val="2.7027027027027029E-2"/>
          <c:w val="0.95524842289450673"/>
          <c:h val="0.28431723061644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II_4_1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3.8</c:v>
                </c:pt>
                <c:pt idx="1">
                  <c:v>4.4000000000000004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6-4D22-A9A8-63D088A927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II_4_2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4.4000000000000004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86-4D22-A9A8-63D088A927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II_4_3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4.2</c:v>
                </c:pt>
                <c:pt idx="1">
                  <c:v>4.5999999999999996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86-4D22-A9A8-63D088A927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II_4_4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4.5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86-4D22-A9A8-63D088A9278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II_4_5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4.5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86-4D22-A9A8-63D088A9278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II_4_6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Anul I</c:v>
                </c:pt>
                <c:pt idx="1">
                  <c:v>Anul II</c:v>
                </c:pt>
                <c:pt idx="2">
                  <c:v>Anul III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4.3</c:v>
                </c:pt>
                <c:pt idx="1">
                  <c:v>4.4000000000000004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86-4D22-A9A8-63D088A92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II_1_1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E-45C3-83EB-598CF7B569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II_1_2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E-45C3-83EB-598CF7B569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II_1_3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4.5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E-45C3-83EB-598CF7B569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II_1_4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4.5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EE-45C3-83EB-598CF7B5696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II_1_5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EE-45C3-83EB-598CF7B5696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II_1_6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4.5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EE-45C3-83EB-598CF7B5696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II_1_7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EE-45C3-83EB-598CF7B569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II_2_1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5-4D0E-BE5D-062A5CB48C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II_2_2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4.3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5-4D0E-BE5D-062A5CB48C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II_2_3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4.5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25-4D0E-BE5D-062A5CB48C4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II_2_4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25-4D0E-BE5D-062A5CB48C4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II_2_5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4.3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25-4D0E-BE5D-062A5CB48C4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II_2_6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4.5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25-4D0E-BE5D-062A5CB48C4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II_2_7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25-4D0E-BE5D-062A5CB48C4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II_2_8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4.2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25-4D0E-BE5D-062A5CB48C4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II_2_9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25-4D0E-BE5D-062A5CB48C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II_3_1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3.9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6-4F74-AA37-9F8AC7790D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II_3_2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6-4F74-AA37-9F8AC7790D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II_3_3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6-4F74-AA37-9F8AC7790D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II_3_4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3.7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6-4F74-AA37-9F8AC7790DC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II_3_5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3.7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06-4F74-AA37-9F8AC7790DC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II_3_6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3.8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06-4F74-AA37-9F8AC7790DC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II_3_7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06-4F74-AA37-9F8AC7790D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II_4_1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B-4460-810A-818F982C22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II_4_2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4.3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B-4460-810A-818F982C22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II_4_3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4B-4460-810A-818F982C22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II_4_4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4.3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4B-4460-810A-818F982C22D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II_4_5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4.3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B-4460-810A-818F982C22D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II_4_6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Licență</c:v>
                </c:pt>
                <c:pt idx="1">
                  <c:v>Masterat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4B-4460-810A-818F982C22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69627472894908"/>
          <c:y val="4.1360466595910993E-2"/>
          <c:w val="0.83677179672254309"/>
          <c:h val="0.49376553024105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II_1_1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4.7</c:v>
                </c:pt>
                <c:pt idx="1">
                  <c:v>4.4000000000000004</c:v>
                </c:pt>
                <c:pt idx="2">
                  <c:v>4</c:v>
                </c:pt>
                <c:pt idx="3">
                  <c:v>4.5</c:v>
                </c:pt>
                <c:pt idx="4">
                  <c:v>3.7</c:v>
                </c:pt>
                <c:pt idx="5">
                  <c:v>4.8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D-4C34-A220-8EE024E2D2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II_1_2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4.7</c:v>
                </c:pt>
                <c:pt idx="1">
                  <c:v>4.5</c:v>
                </c:pt>
                <c:pt idx="2">
                  <c:v>3.8</c:v>
                </c:pt>
                <c:pt idx="3">
                  <c:v>4.3</c:v>
                </c:pt>
                <c:pt idx="4">
                  <c:v>3.5</c:v>
                </c:pt>
                <c:pt idx="5">
                  <c:v>4.9000000000000004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D-4C34-A220-8EE024E2D2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II_1_3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4.8</c:v>
                </c:pt>
                <c:pt idx="1">
                  <c:v>4.5999999999999996</c:v>
                </c:pt>
                <c:pt idx="2">
                  <c:v>3.9</c:v>
                </c:pt>
                <c:pt idx="3">
                  <c:v>4.5999999999999996</c:v>
                </c:pt>
                <c:pt idx="4">
                  <c:v>3.5</c:v>
                </c:pt>
                <c:pt idx="5">
                  <c:v>4.9000000000000004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3D-4C34-A220-8EE024E2D22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II_1_4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4.8</c:v>
                </c:pt>
                <c:pt idx="1">
                  <c:v>4.5</c:v>
                </c:pt>
                <c:pt idx="2">
                  <c:v>3.9</c:v>
                </c:pt>
                <c:pt idx="3">
                  <c:v>4.5</c:v>
                </c:pt>
                <c:pt idx="4">
                  <c:v>4</c:v>
                </c:pt>
                <c:pt idx="5">
                  <c:v>4.8</c:v>
                </c:pt>
                <c:pt idx="6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3D-4C34-A220-8EE024E2D22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II_1_5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4.5</c:v>
                </c:pt>
                <c:pt idx="2">
                  <c:v>3.8</c:v>
                </c:pt>
                <c:pt idx="3">
                  <c:v>4.4000000000000004</c:v>
                </c:pt>
                <c:pt idx="4">
                  <c:v>3.5</c:v>
                </c:pt>
                <c:pt idx="5">
                  <c:v>4.7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3D-4C34-A220-8EE024E2D22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II_1_6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4.5</c:v>
                </c:pt>
                <c:pt idx="1">
                  <c:v>4.4000000000000004</c:v>
                </c:pt>
                <c:pt idx="2">
                  <c:v>4</c:v>
                </c:pt>
                <c:pt idx="3">
                  <c:v>4.7</c:v>
                </c:pt>
                <c:pt idx="4">
                  <c:v>4</c:v>
                </c:pt>
                <c:pt idx="5">
                  <c:v>4.8</c:v>
                </c:pt>
                <c:pt idx="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3D-4C34-A220-8EE024E2D22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II_1_7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4.4000000000000004</c:v>
                </c:pt>
                <c:pt idx="2">
                  <c:v>3.8</c:v>
                </c:pt>
                <c:pt idx="3">
                  <c:v>4.4000000000000004</c:v>
                </c:pt>
                <c:pt idx="4">
                  <c:v>3.7</c:v>
                </c:pt>
                <c:pt idx="5">
                  <c:v>4.9000000000000004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3D-4C34-A220-8EE024E2D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  <c:min val="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69627472894908"/>
          <c:y val="4.1360466595910993E-2"/>
          <c:w val="0.83677179672254309"/>
          <c:h val="0.49376553024105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II_2_1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4.7</c:v>
                </c:pt>
                <c:pt idx="1">
                  <c:v>4.5999999999999996</c:v>
                </c:pt>
                <c:pt idx="2">
                  <c:v>4.0999999999999996</c:v>
                </c:pt>
                <c:pt idx="3">
                  <c:v>4.5</c:v>
                </c:pt>
                <c:pt idx="4">
                  <c:v>3.7</c:v>
                </c:pt>
                <c:pt idx="5">
                  <c:v>4.9000000000000004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A-4C90-A394-E81567C80D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II_2_2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4.4000000000000004</c:v>
                </c:pt>
                <c:pt idx="2">
                  <c:v>3.8</c:v>
                </c:pt>
                <c:pt idx="3">
                  <c:v>4.2</c:v>
                </c:pt>
                <c:pt idx="4">
                  <c:v>3</c:v>
                </c:pt>
                <c:pt idx="5">
                  <c:v>4.9000000000000004</c:v>
                </c:pt>
                <c:pt idx="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0A-4C90-A394-E81567C80D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II_2_3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4.7</c:v>
                </c:pt>
                <c:pt idx="1">
                  <c:v>4.4000000000000004</c:v>
                </c:pt>
                <c:pt idx="2">
                  <c:v>3.9</c:v>
                </c:pt>
                <c:pt idx="3">
                  <c:v>4.5999999999999996</c:v>
                </c:pt>
                <c:pt idx="4">
                  <c:v>4</c:v>
                </c:pt>
                <c:pt idx="5">
                  <c:v>4.8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A-4C90-A394-E81567C80D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II_2_4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4.8</c:v>
                </c:pt>
                <c:pt idx="1">
                  <c:v>4.7</c:v>
                </c:pt>
                <c:pt idx="2">
                  <c:v>4</c:v>
                </c:pt>
                <c:pt idx="3">
                  <c:v>4.5999999999999996</c:v>
                </c:pt>
                <c:pt idx="4">
                  <c:v>4</c:v>
                </c:pt>
                <c:pt idx="5">
                  <c:v>4.8</c:v>
                </c:pt>
                <c:pt idx="6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0A-4C90-A394-E81567C80DD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II_2_5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4.3</c:v>
                </c:pt>
                <c:pt idx="2">
                  <c:v>3.8</c:v>
                </c:pt>
                <c:pt idx="3">
                  <c:v>4.3</c:v>
                </c:pt>
                <c:pt idx="4">
                  <c:v>3.6</c:v>
                </c:pt>
                <c:pt idx="5">
                  <c:v>4.7</c:v>
                </c:pt>
                <c:pt idx="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A-4C90-A394-E81567C80DD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II_2_6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4.7</c:v>
                </c:pt>
                <c:pt idx="1">
                  <c:v>4.4000000000000004</c:v>
                </c:pt>
                <c:pt idx="2">
                  <c:v>4.3</c:v>
                </c:pt>
                <c:pt idx="3">
                  <c:v>4.5</c:v>
                </c:pt>
                <c:pt idx="4">
                  <c:v>3.6</c:v>
                </c:pt>
                <c:pt idx="5">
                  <c:v>4.7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0A-4C90-A394-E81567C80DD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II_2_7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4.3</c:v>
                </c:pt>
                <c:pt idx="2">
                  <c:v>3.6</c:v>
                </c:pt>
                <c:pt idx="3">
                  <c:v>4.4000000000000004</c:v>
                </c:pt>
                <c:pt idx="4">
                  <c:v>3.7</c:v>
                </c:pt>
                <c:pt idx="5">
                  <c:v>4.9000000000000004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0A-4C90-A394-E81567C80DD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II_2_8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4.3</c:v>
                </c:pt>
                <c:pt idx="2">
                  <c:v>3.6</c:v>
                </c:pt>
                <c:pt idx="3">
                  <c:v>4.3</c:v>
                </c:pt>
                <c:pt idx="4">
                  <c:v>3.6</c:v>
                </c:pt>
                <c:pt idx="5">
                  <c:v>4.7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0A-4C90-A394-E81567C80DD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II_2_9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4.4000000000000004</c:v>
                </c:pt>
                <c:pt idx="2">
                  <c:v>3.7</c:v>
                </c:pt>
                <c:pt idx="3">
                  <c:v>4.4000000000000004</c:v>
                </c:pt>
                <c:pt idx="4">
                  <c:v>3.7</c:v>
                </c:pt>
                <c:pt idx="5">
                  <c:v>4.8</c:v>
                </c:pt>
                <c:pt idx="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0A-4C90-A394-E81567C8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  <c:min val="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69627472894908"/>
          <c:y val="4.1360466595910993E-2"/>
          <c:w val="0.83677179672254309"/>
          <c:h val="0.49376553024105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II_3_1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3.9</c:v>
                </c:pt>
                <c:pt idx="1">
                  <c:v>4</c:v>
                </c:pt>
                <c:pt idx="2">
                  <c:v>3</c:v>
                </c:pt>
                <c:pt idx="3">
                  <c:v>4.0999999999999996</c:v>
                </c:pt>
                <c:pt idx="4">
                  <c:v>3.8</c:v>
                </c:pt>
                <c:pt idx="5">
                  <c:v>4.8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E-4645-8FF7-2B58DA6EDB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II_3_2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4.2</c:v>
                </c:pt>
                <c:pt idx="1">
                  <c:v>4.0999999999999996</c:v>
                </c:pt>
                <c:pt idx="2">
                  <c:v>3.4</c:v>
                </c:pt>
                <c:pt idx="3">
                  <c:v>4</c:v>
                </c:pt>
                <c:pt idx="4">
                  <c:v>3.4</c:v>
                </c:pt>
                <c:pt idx="5">
                  <c:v>4.9000000000000004</c:v>
                </c:pt>
                <c:pt idx="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E-4645-8FF7-2B58DA6EDB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II_3_3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4.2</c:v>
                </c:pt>
                <c:pt idx="2">
                  <c:v>3.3</c:v>
                </c:pt>
                <c:pt idx="3">
                  <c:v>3.9</c:v>
                </c:pt>
                <c:pt idx="4">
                  <c:v>3.1</c:v>
                </c:pt>
                <c:pt idx="5">
                  <c:v>4.9000000000000004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CE-4645-8FF7-2B58DA6EDBA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II_3_4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4.2</c:v>
                </c:pt>
                <c:pt idx="2">
                  <c:v>3.1</c:v>
                </c:pt>
                <c:pt idx="3">
                  <c:v>3.6</c:v>
                </c:pt>
                <c:pt idx="4">
                  <c:v>3</c:v>
                </c:pt>
                <c:pt idx="5">
                  <c:v>4.9000000000000004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E-4645-8FF7-2B58DA6EDBA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II_3_5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4.2</c:v>
                </c:pt>
                <c:pt idx="1">
                  <c:v>4.0999999999999996</c:v>
                </c:pt>
                <c:pt idx="2">
                  <c:v>3.2</c:v>
                </c:pt>
                <c:pt idx="3">
                  <c:v>3.5</c:v>
                </c:pt>
                <c:pt idx="4">
                  <c:v>3.8</c:v>
                </c:pt>
                <c:pt idx="5">
                  <c:v>4.9000000000000004</c:v>
                </c:pt>
                <c:pt idx="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CE-4645-8FF7-2B58DA6EDBA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II_3_6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4.2</c:v>
                </c:pt>
                <c:pt idx="2">
                  <c:v>3.4</c:v>
                </c:pt>
                <c:pt idx="3">
                  <c:v>3.8</c:v>
                </c:pt>
                <c:pt idx="4">
                  <c:v>3.2</c:v>
                </c:pt>
                <c:pt idx="5">
                  <c:v>4.8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CE-4645-8FF7-2B58DA6EDBA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II_3_7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3.9</c:v>
                </c:pt>
                <c:pt idx="1">
                  <c:v>4</c:v>
                </c:pt>
                <c:pt idx="2">
                  <c:v>3.4</c:v>
                </c:pt>
                <c:pt idx="3">
                  <c:v>4.5</c:v>
                </c:pt>
                <c:pt idx="4">
                  <c:v>3.4</c:v>
                </c:pt>
                <c:pt idx="5">
                  <c:v>4.9000000000000004</c:v>
                </c:pt>
                <c:pt idx="6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CE-4645-8FF7-2B58DA6E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  <c:min val="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II_4_1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4.3</c:v>
                </c:pt>
                <c:pt idx="1">
                  <c:v>4.0999999999999996</c:v>
                </c:pt>
                <c:pt idx="2">
                  <c:v>3.3</c:v>
                </c:pt>
                <c:pt idx="3">
                  <c:v>4.5999999999999996</c:v>
                </c:pt>
                <c:pt idx="4">
                  <c:v>3.9</c:v>
                </c:pt>
                <c:pt idx="5">
                  <c:v>4.9000000000000004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7-4B70-9DEC-75364E00E1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II_4_2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4.2</c:v>
                </c:pt>
                <c:pt idx="2">
                  <c:v>3.4</c:v>
                </c:pt>
                <c:pt idx="3">
                  <c:v>4.5999999999999996</c:v>
                </c:pt>
                <c:pt idx="4">
                  <c:v>4.0999999999999996</c:v>
                </c:pt>
                <c:pt idx="5">
                  <c:v>4.9000000000000004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7-4B70-9DEC-75364E00E1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II_4_3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4.5</c:v>
                </c:pt>
                <c:pt idx="2">
                  <c:v>3.9</c:v>
                </c:pt>
                <c:pt idx="3">
                  <c:v>4.5</c:v>
                </c:pt>
                <c:pt idx="4">
                  <c:v>3.6</c:v>
                </c:pt>
                <c:pt idx="5">
                  <c:v>4.9000000000000004</c:v>
                </c:pt>
                <c:pt idx="6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97-4B70-9DEC-75364E00E1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II_4_4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4.4000000000000004</c:v>
                </c:pt>
                <c:pt idx="2">
                  <c:v>3.7</c:v>
                </c:pt>
                <c:pt idx="3">
                  <c:v>4.5</c:v>
                </c:pt>
                <c:pt idx="4">
                  <c:v>3.5</c:v>
                </c:pt>
                <c:pt idx="5">
                  <c:v>4.9000000000000004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97-4B70-9DEC-75364E00E1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II_4_5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4.5</c:v>
                </c:pt>
                <c:pt idx="1">
                  <c:v>4.5</c:v>
                </c:pt>
                <c:pt idx="2">
                  <c:v>3.7</c:v>
                </c:pt>
                <c:pt idx="3">
                  <c:v>4.5</c:v>
                </c:pt>
                <c:pt idx="4">
                  <c:v>3.6</c:v>
                </c:pt>
                <c:pt idx="5">
                  <c:v>4.8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97-4B70-9DEC-75364E00E11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II_4_6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Drept</c:v>
                </c:pt>
                <c:pt idx="1">
                  <c:v>ȘE</c:v>
                </c:pt>
                <c:pt idx="2">
                  <c:v>BME</c:v>
                </c:pt>
                <c:pt idx="3">
                  <c:v>Litere</c:v>
                </c:pt>
                <c:pt idx="4">
                  <c:v>TIID</c:v>
                </c:pt>
                <c:pt idx="5">
                  <c:v>RIȘPJ</c:v>
                </c:pt>
                <c:pt idx="6">
                  <c:v>ȘSE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4.7</c:v>
                </c:pt>
                <c:pt idx="1">
                  <c:v>4.4000000000000004</c:v>
                </c:pt>
                <c:pt idx="2">
                  <c:v>3.8</c:v>
                </c:pt>
                <c:pt idx="3">
                  <c:v>4.5</c:v>
                </c:pt>
                <c:pt idx="4">
                  <c:v>3.5</c:v>
                </c:pt>
                <c:pt idx="5">
                  <c:v>4.8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97-4B70-9DEC-75364E00E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457352"/>
        <c:axId val="407455712"/>
      </c:barChart>
      <c:catAx>
        <c:axId val="407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455712"/>
        <c:crosses val="autoZero"/>
        <c:auto val="1"/>
        <c:lblAlgn val="ctr"/>
        <c:lblOffset val="100"/>
        <c:noMultiLvlLbl val="0"/>
      </c:catAx>
      <c:valAx>
        <c:axId val="407455712"/>
        <c:scaling>
          <c:orientation val="minMax"/>
          <c:min val="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7457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Rectorat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51C-48E6-A4C8-B1FFD3873C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51C-48E6-A4C8-B1FFD3873C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51C-48E6-A4C8-B1FFD3873C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51C-48E6-A4C8-B1FFD3873C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51C-48E6-A4C8-B1FFD3873C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51C-48E6-A4C8-B1FFD3873C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51C-48E6-A4C8-B1FFD3873C07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1C-48E6-A4C8-B1FFD3873C07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1C-48E6-A4C8-B1FFD3873C07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1C-48E6-A4C8-B1FFD3873C07}"/>
                </c:ext>
              </c:extLst>
            </c:dLbl>
            <c:dLbl>
              <c:idx val="3"/>
              <c:layout>
                <c:manualLayout>
                  <c:x val="-5.9889909594634007E-3"/>
                  <c:y val="-7.96012998375203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1C-48E6-A4C8-B1FFD3873C07}"/>
                </c:ext>
              </c:extLst>
            </c:dLbl>
            <c:dLbl>
              <c:idx val="4"/>
              <c:layout>
                <c:manualLayout>
                  <c:x val="5.145997375328084E-3"/>
                  <c:y val="-0.108514248218972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51C-48E6-A4C8-B1FFD3873C07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1C-48E6-A4C8-B1FFD3873C07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1C-48E6-A4C8-B1FFD3873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50</c:v>
                </c:pt>
                <c:pt idx="3">
                  <c:v>118</c:v>
                </c:pt>
                <c:pt idx="4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1C-48E6-A4C8-B1FFD3873C0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7168088363954519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OSA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07-40AD-B5BF-E3C5A2DC2F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07-40AD-B5BF-E3C5A2DC2F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F07-40AD-B5BF-E3C5A2DC2F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F07-40AD-B5BF-E3C5A2DC2F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F07-40AD-B5BF-E3C5A2DC2F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F07-40AD-B5BF-E3C5A2DC2FF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F07-40AD-B5BF-E3C5A2DC2FFB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F07-40AD-B5BF-E3C5A2DC2FFB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07-40AD-B5BF-E3C5A2DC2FFB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F07-40AD-B5BF-E3C5A2DC2FFB}"/>
                </c:ext>
              </c:extLst>
            </c:dLbl>
            <c:dLbl>
              <c:idx val="3"/>
              <c:layout>
                <c:manualLayout>
                  <c:x val="-5.9889909594634007E-3"/>
                  <c:y val="-7.96012998375203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F07-40AD-B5BF-E3C5A2DC2FFB}"/>
                </c:ext>
              </c:extLst>
            </c:dLbl>
            <c:dLbl>
              <c:idx val="4"/>
              <c:layout>
                <c:manualLayout>
                  <c:x val="5.145997375328084E-3"/>
                  <c:y val="-0.108514248218972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F07-40AD-B5BF-E3C5A2DC2FFB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07-40AD-B5BF-E3C5A2DC2FFB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07-40AD-B5BF-E3C5A2DC2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45</c:v>
                </c:pt>
                <c:pt idx="3">
                  <c:v>120</c:v>
                </c:pt>
                <c:pt idx="4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07-40AD-B5BF-E3C5A2DC2F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583843686205986E-3"/>
          <c:y val="0.10537714035745532"/>
          <c:w val="0.97168088363954519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Decanat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A1-4367-8782-ADCA407D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A1-4367-8782-ADCA407D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A1-4367-8782-ADCA407D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A1-4367-8782-ADCA407D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AA1-4367-8782-ADCA407D27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AA1-4367-8782-ADCA407D27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AA1-4367-8782-ADCA407D27A6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AA1-4367-8782-ADCA407D27A6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A1-4367-8782-ADCA407D27A6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A1-4367-8782-ADCA407D27A6}"/>
                </c:ext>
              </c:extLst>
            </c:dLbl>
            <c:dLbl>
              <c:idx val="3"/>
              <c:layout>
                <c:manualLayout>
                  <c:x val="-3.6081583552055992E-2"/>
                  <c:y val="-6.76965379327584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AA1-4367-8782-ADCA407D27A6}"/>
                </c:ext>
              </c:extLst>
            </c:dLbl>
            <c:dLbl>
              <c:idx val="4"/>
              <c:layout>
                <c:manualLayout>
                  <c:x val="-1.3372521143190435E-2"/>
                  <c:y val="-8.8672978377702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AA1-4367-8782-ADCA407D27A6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A1-4367-8782-ADCA407D27A6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A1-4367-8782-ADCA407D2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29</c:v>
                </c:pt>
                <c:pt idx="3">
                  <c:v>103</c:v>
                </c:pt>
                <c:pt idx="4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A1-4367-8782-ADCA407D27A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6242162438028578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Catedra de profil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5AB-4600-9BEB-4A569C3A52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5AB-4600-9BEB-4A569C3A52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5AB-4600-9BEB-4A569C3A52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5AB-4600-9BEB-4A569C3A52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5AB-4600-9BEB-4A569C3A52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5AB-4600-9BEB-4A569C3A521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5AB-4600-9BEB-4A569C3A5214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AB-4600-9BEB-4A569C3A5214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AB-4600-9BEB-4A569C3A5214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AB-4600-9BEB-4A569C3A5214}"/>
                </c:ext>
              </c:extLst>
            </c:dLbl>
            <c:dLbl>
              <c:idx val="3"/>
              <c:layout>
                <c:manualLayout>
                  <c:x val="-3.6081583552055992E-2"/>
                  <c:y val="-6.76965379327584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5AB-4600-9BEB-4A569C3A5214}"/>
                </c:ext>
              </c:extLst>
            </c:dLbl>
            <c:dLbl>
              <c:idx val="4"/>
              <c:layout>
                <c:manualLayout>
                  <c:x val="-1.3372521143190435E-2"/>
                  <c:y val="-8.8672978377702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5AB-4600-9BEB-4A569C3A5214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AB-4600-9BEB-4A569C3A5214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AB-4600-9BEB-4A569C3A5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31</c:v>
                </c:pt>
                <c:pt idx="3">
                  <c:v>119</c:v>
                </c:pt>
                <c:pt idx="4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AB-4600-9BEB-4A569C3A52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6242162438028578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92592592592591E-2"/>
          <c:y val="0.25116110486189225"/>
          <c:w val="0.93981481481481477"/>
          <c:h val="0.694948131483564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Secția contracte studenți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2B-4DD0-9558-59D79BDC64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2B-4DD0-9558-59D79BDC64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2B-4DD0-9558-59D79BDC64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2B-4DD0-9558-59D79BDC64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C2B-4DD0-9558-59D79BDC64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C2B-4DD0-9558-59D79BDC64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C2B-4DD0-9558-59D79BDC64CC}"/>
              </c:ext>
            </c:extLst>
          </c:dPt>
          <c:dLbls>
            <c:dLbl>
              <c:idx val="0"/>
              <c:layout>
                <c:manualLayout>
                  <c:x val="-1.4297717993584135E-2"/>
                  <c:y val="-2.840269966254218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6.6666666666666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2B-4DD0-9558-59D79BDC64CC}"/>
                </c:ext>
              </c:extLst>
            </c:dLbl>
            <c:dLbl>
              <c:idx val="1"/>
              <c:layout>
                <c:manualLayout>
                  <c:x val="1.5015128317293586E-2"/>
                  <c:y val="-5.671166104237333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2B-4DD0-9558-59D79BDC64CC}"/>
                </c:ext>
              </c:extLst>
            </c:dLbl>
            <c:dLbl>
              <c:idx val="2"/>
              <c:layout>
                <c:manualLayout>
                  <c:x val="7.532808398950046E-3"/>
                  <c:y val="9.91001124859392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2B-4DD0-9558-59D79BDC64CC}"/>
                </c:ext>
              </c:extLst>
            </c:dLbl>
            <c:dLbl>
              <c:idx val="3"/>
              <c:layout>
                <c:manualLayout>
                  <c:x val="-5.9889909594634007E-3"/>
                  <c:y val="-6.3728283964504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C2B-4DD0-9558-59D79BDC64CC}"/>
                </c:ext>
              </c:extLst>
            </c:dLbl>
            <c:dLbl>
              <c:idx val="4"/>
              <c:layout>
                <c:manualLayout>
                  <c:x val="5.1636774569845437E-4"/>
                  <c:y val="-4.10539307586552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C2B-4DD0-9558-59D79BDC64CC}"/>
                </c:ext>
              </c:extLst>
            </c:dLbl>
            <c:dLbl>
              <c:idx val="5"/>
              <c:layout>
                <c:manualLayout>
                  <c:x val="1.5153470399533412E-2"/>
                  <c:y val="-1.72222222222222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2B-4DD0-9558-59D79BDC64CC}"/>
                </c:ext>
              </c:extLst>
            </c:dLbl>
            <c:dLbl>
              <c:idx val="6"/>
              <c:layout>
                <c:manualLayout>
                  <c:x val="2.5828229804607757E-2"/>
                  <c:y val="-2.9843144606924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2B-4DD0-9558-59D79BDC6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14</c:v>
                </c:pt>
                <c:pt idx="2">
                  <c:v>43</c:v>
                </c:pt>
                <c:pt idx="3">
                  <c:v>128</c:v>
                </c:pt>
                <c:pt idx="4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C2B-4DD0-9558-59D79BDC64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017643627879859E-2"/>
          <c:y val="0.10537714035745532"/>
          <c:w val="0.9439031058617674"/>
          <c:h val="7.602018497687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DE651-DBCB-4BFD-B25E-9F1DDD08E772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4A190-DD84-4501-94AD-3DA240D7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8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952F-D3EE-4BEB-85FA-453B3C74C95F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F8EF-7B45-4946-B7B9-B4D80CD681C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186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CDFD-0621-485B-9A3F-83197A11E3C1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C120-A277-4986-87B6-D9AB77D527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68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8657-E1A7-43D1-8C55-6EEE1F953F3D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2C6-A978-4E07-A649-CD0E38B02F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075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952F-D3EE-4BEB-85FA-453B3C74C9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F8EF-7B45-4946-B7B9-B4D80CD681C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1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7093-2BDA-41D9-9FC6-91277F6A7D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72DA-E963-4B84-B78E-7CC35C8FF8A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9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2EAC-7701-4865-A036-CBD107216D2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7DAE-0DEF-4508-B204-C049805C55B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28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41CC-F26B-4D8A-9CC0-511CBFAEBC7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D5ED-78E2-4C45-8165-526317035D5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184D-05E1-481A-A449-195C3185AB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B7E1-1ACA-47F6-B410-27FB7FEDBD2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27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D823-495D-44DA-818F-CD4998E135F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BF90-C560-4CC9-8E2E-56C161D4329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3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63D4-3931-434A-BC2F-A36AEE0E83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73B4-E38C-4B47-9651-866A0854465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3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2E33-52C7-434C-80B5-C1EA231C8B5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F394-38C4-4C93-8246-B5C2B3F065C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7093-2BDA-41D9-9FC6-91277F6A7D06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72DA-E963-4B84-B78E-7CC35C8FF8A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7036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95BC-5B69-478F-BAA6-6C735D80EFA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F08F-5E28-4547-9263-6F35C68F124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94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CDFD-0621-485B-9A3F-83197A11E3C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C120-A277-4986-87B6-D9AB77D5279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43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8657-E1A7-43D1-8C55-6EEE1F953F3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22C6-A978-4E07-A649-CD0E38B02F0F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4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2EAC-7701-4865-A036-CBD107216D20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7DAE-0DEF-4508-B204-C049805C55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168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41CC-F26B-4D8A-9CC0-511CBFAEBC77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D5ED-78E2-4C45-8165-526317035D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96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184D-05E1-481A-A449-195C3185ABA5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B7E1-1ACA-47F6-B410-27FB7FEDBD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314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D823-495D-44DA-818F-CD4998E135F2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BF90-C560-4CC9-8E2E-56C161D432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31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63D4-3931-434A-BC2F-A36AEE0E8348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73B4-E38C-4B47-9651-866A085446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039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2E33-52C7-434C-80B5-C1EA231C8B5C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F394-38C4-4C93-8246-B5C2B3F065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71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95BC-5B69-478F-BAA6-6C735D80EFAF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F08F-5E28-4547-9263-6F35C68F12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7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6D71B4-172F-4474-B648-34F12C1DAE97}" type="datetimeFigureOut">
              <a:rPr lang="fr-FR"/>
              <a:pPr>
                <a:defRPr/>
              </a:pPr>
              <a:t>26/06/2019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5AD17A-EB0E-4F03-992B-8DE6B38779C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  <a:endParaRPr lang="fr-CA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fr-CA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6D71B4-172F-4474-B648-34F12C1DAE9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26/06/2019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5AD17A-EB0E-4F03-992B-8DE6B38779C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3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676400"/>
          </a:xfrm>
        </p:spPr>
        <p:txBody>
          <a:bodyPr/>
          <a:lstStyle/>
          <a:p>
            <a:r>
              <a:rPr lang="ro-RO" sz="3600" b="1" dirty="0"/>
              <a:t>Studiu sociologic în baza sondajului de opinie a studenţilor privind calitatea proceselor universitare în </a:t>
            </a:r>
            <a:r>
              <a:rPr lang="ro-RO" sz="3600" b="1" dirty="0" smtClean="0"/>
              <a:t>anul </a:t>
            </a:r>
            <a:r>
              <a:rPr lang="ro-RO" sz="3600" b="1" dirty="0"/>
              <a:t>universitar </a:t>
            </a:r>
            <a:r>
              <a:rPr lang="ro-RO" sz="3600" b="1" dirty="0" smtClean="0"/>
              <a:t>2018-2019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6200" y="1828800"/>
            <a:ext cx="9067800" cy="1371600"/>
          </a:xfrm>
        </p:spPr>
        <p:txBody>
          <a:bodyPr/>
          <a:lstStyle/>
          <a:p>
            <a:r>
              <a:rPr lang="fr-CA" altLang="en-US" sz="2600" dirty="0" smtClean="0">
                <a:solidFill>
                  <a:schemeClr val="tx1"/>
                </a:solidFill>
              </a:rPr>
              <a:t>A preg</a:t>
            </a:r>
            <a:r>
              <a:rPr lang="ro-RO" altLang="en-US" sz="2600" dirty="0" smtClean="0">
                <a:solidFill>
                  <a:schemeClr val="tx1"/>
                </a:solidFill>
              </a:rPr>
              <a:t>ă</a:t>
            </a:r>
            <a:r>
              <a:rPr lang="fr-CA" altLang="en-US" sz="2600" dirty="0" err="1" smtClean="0">
                <a:solidFill>
                  <a:schemeClr val="tx1"/>
                </a:solidFill>
              </a:rPr>
              <a:t>tit</a:t>
            </a:r>
            <a:r>
              <a:rPr lang="ro-RO" altLang="en-US" sz="2600" dirty="0" smtClean="0">
                <a:solidFill>
                  <a:schemeClr val="tx1"/>
                </a:solidFill>
              </a:rPr>
              <a:t>: conf. univ., dr. </a:t>
            </a:r>
            <a:r>
              <a:rPr lang="ro-RO" altLang="en-US" sz="2600" dirty="0" smtClean="0">
                <a:solidFill>
                  <a:srgbClr val="FF0000"/>
                </a:solidFill>
              </a:rPr>
              <a:t>Svetlana Rusnac</a:t>
            </a:r>
            <a:endParaRPr lang="fr-CA" altLang="en-US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Aprecierile s-au realizat de la 1 la 5:</a:t>
            </a:r>
          </a:p>
          <a:p>
            <a:pPr marL="0" indent="0">
              <a:buNone/>
            </a:pPr>
            <a:r>
              <a:rPr lang="ro-RO" b="1" i="1" dirty="0"/>
              <a:t>1 – deloc suficient, </a:t>
            </a:r>
            <a:endParaRPr lang="ro-RO" b="1" i="1" dirty="0" smtClean="0"/>
          </a:p>
          <a:p>
            <a:pPr marL="0" indent="0">
              <a:buNone/>
            </a:pPr>
            <a:r>
              <a:rPr lang="ro-RO" b="1" i="1" dirty="0" smtClean="0"/>
              <a:t>2 </a:t>
            </a:r>
            <a:r>
              <a:rPr lang="ro-RO" b="1" i="1" dirty="0"/>
              <a:t>– suficient în foarte mică măsură, </a:t>
            </a:r>
            <a:endParaRPr lang="ro-RO" b="1" i="1" dirty="0" smtClean="0"/>
          </a:p>
          <a:p>
            <a:pPr marL="0" indent="0">
              <a:buNone/>
            </a:pPr>
            <a:r>
              <a:rPr lang="ro-RO" b="1" i="1" dirty="0" smtClean="0"/>
              <a:t>3 </a:t>
            </a:r>
            <a:r>
              <a:rPr lang="ro-RO" b="1" i="1" dirty="0"/>
              <a:t>– suficient în măsură medie, </a:t>
            </a:r>
            <a:endParaRPr lang="ro-RO" b="1" i="1" dirty="0" smtClean="0"/>
          </a:p>
          <a:p>
            <a:pPr marL="0" indent="0">
              <a:buNone/>
            </a:pPr>
            <a:r>
              <a:rPr lang="ro-RO" b="1" i="1" dirty="0" smtClean="0"/>
              <a:t>4 </a:t>
            </a:r>
            <a:r>
              <a:rPr lang="ro-RO" b="1" i="1" dirty="0"/>
              <a:t>– suficient în măsură mare; </a:t>
            </a:r>
            <a:endParaRPr lang="ro-RO" b="1" i="1" dirty="0" smtClean="0"/>
          </a:p>
          <a:p>
            <a:pPr marL="0" indent="0">
              <a:buNone/>
            </a:pPr>
            <a:r>
              <a:rPr lang="ro-RO" b="1" i="1" dirty="0" smtClean="0"/>
              <a:t>5 </a:t>
            </a:r>
            <a:r>
              <a:rPr lang="ro-RO" b="1" i="1" dirty="0"/>
              <a:t>– foarte </a:t>
            </a:r>
            <a:r>
              <a:rPr lang="ro-RO" b="1" i="1" dirty="0" smtClean="0"/>
              <a:t>bine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Date generale: Eficiența serviciilor administrative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467553"/>
              </p:ext>
            </p:extLst>
          </p:nvPr>
        </p:nvGraphicFramePr>
        <p:xfrm>
          <a:off x="228600" y="1600201"/>
          <a:ext cx="86868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29095"/>
              </p:ext>
            </p:extLst>
          </p:nvPr>
        </p:nvGraphicFramePr>
        <p:xfrm>
          <a:off x="228600" y="4061836"/>
          <a:ext cx="8686800" cy="2643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857508647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II.1.1. Accesul și calitatea satisfacerii solicitărilor de către rectorat 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echnical Italic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98073"/>
                  </a:ext>
                </a:extLst>
              </a:tr>
              <a:tr h="58750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II.1.2. Accesul și calitatea satisfacerii solicitărilor de către Oficiul Suport Academic (Secția Studii)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echnical Italic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40112"/>
                  </a:ext>
                </a:extLst>
              </a:tr>
              <a:tr h="293752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o-RO" sz="1800">
                          <a:solidFill>
                            <a:schemeClr val="tx1"/>
                          </a:solidFill>
                          <a:effectLst/>
                        </a:rPr>
                        <a:t>II.1.3. Accesul și calitatea satisfacerii solicitărilor de către decanat 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echnical Italic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88964"/>
                  </a:ext>
                </a:extLst>
              </a:tr>
              <a:tr h="293752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o-RO" sz="1800">
                          <a:solidFill>
                            <a:schemeClr val="tx1"/>
                          </a:solidFill>
                          <a:effectLst/>
                        </a:rPr>
                        <a:t>II.1.4. Accesul și calitatea satisfacerii solicitărilor de către catedra de profil 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echnical Italic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39400"/>
                  </a:ext>
                </a:extLst>
              </a:tr>
              <a:tr h="293752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o-RO" sz="1800">
                          <a:solidFill>
                            <a:schemeClr val="tx1"/>
                          </a:solidFill>
                          <a:effectLst/>
                        </a:rPr>
                        <a:t>II.1.5. Accesul și calitatea satisfacerii solicitărilor de către Secția Cotracte studenți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echnical Italic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02088"/>
                  </a:ext>
                </a:extLst>
              </a:tr>
              <a:tr h="58750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o-RO" sz="1800">
                          <a:solidFill>
                            <a:schemeClr val="tx1"/>
                          </a:solidFill>
                          <a:effectLst/>
                        </a:rPr>
                        <a:t>II.1.6. Accesul la informaţii utile cu privire la universitate (informaţiile de pe pagina web, facebook, anunţuri la aviziere) 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echnical Italic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15955"/>
                  </a:ext>
                </a:extLst>
              </a:tr>
              <a:tr h="293752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II.1.7.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Eficienţa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organizaţiilor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studenţeşti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şi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reprezentanţilor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studenţilor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9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4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Accesul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calitatea</a:t>
            </a:r>
            <a:r>
              <a:rPr lang="en-US" b="1" dirty="0"/>
              <a:t> </a:t>
            </a:r>
            <a:r>
              <a:rPr lang="en-US" b="1" dirty="0" err="1"/>
              <a:t>satisfacerii</a:t>
            </a:r>
            <a:r>
              <a:rPr lang="en-US" b="1" dirty="0"/>
              <a:t> </a:t>
            </a:r>
            <a:r>
              <a:rPr lang="en-US" b="1" dirty="0" err="1"/>
              <a:t>solicitărilor</a:t>
            </a:r>
            <a:r>
              <a:rPr lang="en-US" b="1" dirty="0"/>
              <a:t> de </a:t>
            </a:r>
            <a:r>
              <a:rPr lang="en-US" b="1" dirty="0" err="1"/>
              <a:t>către</a:t>
            </a:r>
            <a:r>
              <a:rPr lang="en-US" b="1" dirty="0"/>
              <a:t> </a:t>
            </a:r>
            <a:r>
              <a:rPr lang="en-US" b="1" dirty="0" err="1" smtClean="0"/>
              <a:t>rectorat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026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4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304800"/>
            <a:ext cx="8839200" cy="1143000"/>
          </a:xfrm>
        </p:spPr>
        <p:txBody>
          <a:bodyPr/>
          <a:lstStyle/>
          <a:p>
            <a:r>
              <a:rPr lang="en-US" sz="3600" b="1" dirty="0" err="1"/>
              <a:t>Accesul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calitatea</a:t>
            </a:r>
            <a:r>
              <a:rPr lang="en-US" sz="3600" b="1" dirty="0"/>
              <a:t> </a:t>
            </a:r>
            <a:r>
              <a:rPr lang="en-US" sz="3600" b="1" dirty="0" err="1"/>
              <a:t>satisfacerii</a:t>
            </a:r>
            <a:r>
              <a:rPr lang="en-US" sz="3600" b="1" dirty="0"/>
              <a:t> </a:t>
            </a:r>
            <a:r>
              <a:rPr lang="en-US" sz="3600" b="1" dirty="0" err="1"/>
              <a:t>solicitărilor</a:t>
            </a:r>
            <a:r>
              <a:rPr lang="en-US" sz="3600" b="1" dirty="0"/>
              <a:t> de </a:t>
            </a:r>
            <a:r>
              <a:rPr lang="en-US" sz="3600" b="1" dirty="0" err="1"/>
              <a:t>către</a:t>
            </a:r>
            <a:r>
              <a:rPr lang="en-US" sz="3600" b="1" dirty="0"/>
              <a:t> </a:t>
            </a:r>
            <a:r>
              <a:rPr lang="en-US" sz="3600" b="1" dirty="0" err="1"/>
              <a:t>Oficiul</a:t>
            </a:r>
            <a:r>
              <a:rPr lang="en-US" sz="3600" b="1" dirty="0"/>
              <a:t> </a:t>
            </a:r>
            <a:r>
              <a:rPr lang="en-US" sz="3600" b="1" dirty="0" err="1"/>
              <a:t>Suport</a:t>
            </a:r>
            <a:r>
              <a:rPr lang="en-US" sz="3600" b="1" dirty="0"/>
              <a:t> </a:t>
            </a:r>
            <a:r>
              <a:rPr lang="en-US" sz="3600" b="1" dirty="0" smtClean="0"/>
              <a:t>Academic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1717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7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Accesul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calitatea</a:t>
            </a:r>
            <a:r>
              <a:rPr lang="en-US" b="1" dirty="0"/>
              <a:t> </a:t>
            </a:r>
            <a:r>
              <a:rPr lang="en-US" b="1" dirty="0" err="1"/>
              <a:t>satisfacerii</a:t>
            </a:r>
            <a:r>
              <a:rPr lang="en-US" b="1" dirty="0"/>
              <a:t> </a:t>
            </a:r>
            <a:r>
              <a:rPr lang="en-US" b="1" dirty="0" err="1"/>
              <a:t>solicitărilor</a:t>
            </a:r>
            <a:r>
              <a:rPr lang="en-US" b="1" dirty="0"/>
              <a:t> de </a:t>
            </a:r>
            <a:r>
              <a:rPr lang="en-US" b="1" dirty="0" err="1"/>
              <a:t>către</a:t>
            </a:r>
            <a:r>
              <a:rPr lang="en-US" b="1" dirty="0"/>
              <a:t> </a:t>
            </a:r>
            <a:r>
              <a:rPr lang="en-US" b="1" dirty="0" err="1"/>
              <a:t>decanat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5528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06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Accesul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calitatea</a:t>
            </a:r>
            <a:r>
              <a:rPr lang="en-US" sz="3600" b="1" dirty="0"/>
              <a:t> </a:t>
            </a:r>
            <a:r>
              <a:rPr lang="en-US" sz="3600" b="1" dirty="0" err="1"/>
              <a:t>satisfacerii</a:t>
            </a:r>
            <a:r>
              <a:rPr lang="en-US" sz="3600" b="1" dirty="0"/>
              <a:t> </a:t>
            </a:r>
            <a:r>
              <a:rPr lang="en-US" sz="3600" b="1" dirty="0" err="1"/>
              <a:t>solicitărilor</a:t>
            </a:r>
            <a:r>
              <a:rPr lang="en-US" sz="3600" b="1" dirty="0"/>
              <a:t> de </a:t>
            </a:r>
            <a:r>
              <a:rPr lang="en-US" sz="3600" b="1" dirty="0" err="1"/>
              <a:t>către</a:t>
            </a:r>
            <a:r>
              <a:rPr lang="en-US" sz="3600" b="1" dirty="0"/>
              <a:t> </a:t>
            </a:r>
            <a:r>
              <a:rPr lang="en-US" sz="3600" b="1" dirty="0" err="1"/>
              <a:t>catedra</a:t>
            </a:r>
            <a:r>
              <a:rPr lang="en-US" sz="3600" b="1" dirty="0"/>
              <a:t> de </a:t>
            </a:r>
            <a:r>
              <a:rPr lang="en-US" sz="3600" b="1" dirty="0" err="1"/>
              <a:t>profil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8828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7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Accesul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calitatea</a:t>
            </a:r>
            <a:r>
              <a:rPr lang="en-US" sz="3600" b="1" dirty="0"/>
              <a:t> </a:t>
            </a:r>
            <a:r>
              <a:rPr lang="en-US" sz="3600" b="1" dirty="0" err="1"/>
              <a:t>satisfacerii</a:t>
            </a:r>
            <a:r>
              <a:rPr lang="en-US" sz="3600" b="1" dirty="0"/>
              <a:t> </a:t>
            </a:r>
            <a:r>
              <a:rPr lang="en-US" sz="3600" b="1" dirty="0" err="1"/>
              <a:t>solicitărilor</a:t>
            </a:r>
            <a:r>
              <a:rPr lang="en-US" sz="3600" b="1" dirty="0"/>
              <a:t> de </a:t>
            </a:r>
            <a:r>
              <a:rPr lang="en-US" sz="3600" b="1" dirty="0" err="1"/>
              <a:t>către</a:t>
            </a:r>
            <a:r>
              <a:rPr lang="en-US" sz="3600" b="1" dirty="0"/>
              <a:t> </a:t>
            </a:r>
            <a:r>
              <a:rPr lang="en-US" sz="3600" b="1" dirty="0" err="1"/>
              <a:t>Secția</a:t>
            </a:r>
            <a:r>
              <a:rPr lang="en-US" sz="3600" b="1" dirty="0"/>
              <a:t> </a:t>
            </a:r>
            <a:r>
              <a:rPr lang="en-US" sz="3600" b="1" dirty="0" err="1"/>
              <a:t>Cotracte</a:t>
            </a:r>
            <a:r>
              <a:rPr lang="en-US" sz="3600" b="1" dirty="0"/>
              <a:t> </a:t>
            </a:r>
            <a:r>
              <a:rPr lang="en-US" sz="3600" b="1" dirty="0" err="1"/>
              <a:t>studenți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3168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9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 sz="3200" b="1" dirty="0" err="1"/>
              <a:t>Accesul</a:t>
            </a:r>
            <a:r>
              <a:rPr lang="en-US" sz="3200" b="1" dirty="0"/>
              <a:t> la </a:t>
            </a:r>
            <a:r>
              <a:rPr lang="en-US" sz="3200" b="1" dirty="0" err="1"/>
              <a:t>informaţii</a:t>
            </a:r>
            <a:r>
              <a:rPr lang="en-US" sz="3200" b="1" dirty="0"/>
              <a:t> utile cu </a:t>
            </a:r>
            <a:r>
              <a:rPr lang="en-US" sz="3200" b="1" dirty="0" err="1"/>
              <a:t>privire</a:t>
            </a:r>
            <a:r>
              <a:rPr lang="en-US" sz="3200" b="1" dirty="0"/>
              <a:t> la </a:t>
            </a:r>
            <a:r>
              <a:rPr lang="en-US" sz="3200" b="1" dirty="0" err="1"/>
              <a:t>universitate</a:t>
            </a:r>
            <a:r>
              <a:rPr lang="en-US" sz="3200" b="1" dirty="0"/>
              <a:t> (</a:t>
            </a:r>
            <a:r>
              <a:rPr lang="en-US" sz="3200" b="1" dirty="0" err="1"/>
              <a:t>informaţiile</a:t>
            </a:r>
            <a:r>
              <a:rPr lang="en-US" sz="3200" b="1" dirty="0"/>
              <a:t> de </a:t>
            </a:r>
            <a:r>
              <a:rPr lang="en-US" sz="3200" b="1" dirty="0" err="1"/>
              <a:t>pe</a:t>
            </a:r>
            <a:r>
              <a:rPr lang="en-US" sz="3200" b="1" dirty="0"/>
              <a:t> </a:t>
            </a:r>
            <a:r>
              <a:rPr lang="en-US" sz="3200" b="1" dirty="0" err="1"/>
              <a:t>pagina</a:t>
            </a:r>
            <a:r>
              <a:rPr lang="en-US" sz="3200" b="1" dirty="0"/>
              <a:t> web, </a:t>
            </a:r>
            <a:r>
              <a:rPr lang="en-US" sz="3200" b="1" dirty="0" err="1"/>
              <a:t>facebook</a:t>
            </a:r>
            <a:r>
              <a:rPr lang="en-US" sz="3200" b="1" dirty="0"/>
              <a:t>, </a:t>
            </a:r>
            <a:r>
              <a:rPr lang="en-US" sz="3200" b="1" dirty="0" err="1"/>
              <a:t>anunţuri</a:t>
            </a:r>
            <a:r>
              <a:rPr lang="en-US" sz="3200" b="1" dirty="0"/>
              <a:t> la </a:t>
            </a:r>
            <a:r>
              <a:rPr lang="en-US" sz="3200" b="1" dirty="0" err="1"/>
              <a:t>aviziere</a:t>
            </a:r>
            <a:r>
              <a:rPr lang="en-US" sz="3200" b="1" dirty="0"/>
              <a:t>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82800"/>
              </p:ext>
            </p:extLst>
          </p:nvPr>
        </p:nvGraphicFramePr>
        <p:xfrm>
          <a:off x="457200" y="1600200"/>
          <a:ext cx="8305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5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en-US" b="1" dirty="0" err="1"/>
              <a:t>organizaţiilor</a:t>
            </a:r>
            <a:r>
              <a:rPr lang="en-US" b="1" dirty="0"/>
              <a:t> </a:t>
            </a:r>
            <a:r>
              <a:rPr lang="en-US" b="1" dirty="0" err="1"/>
              <a:t>studenţeşti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a </a:t>
            </a:r>
            <a:r>
              <a:rPr lang="en-US" b="1" dirty="0" err="1"/>
              <a:t>reprezentanţilor</a:t>
            </a:r>
            <a:r>
              <a:rPr lang="en-US" b="1" dirty="0"/>
              <a:t> </a:t>
            </a:r>
            <a:r>
              <a:rPr lang="en-US" b="1" dirty="0" err="1"/>
              <a:t>studenţilor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9730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6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dirty="0" err="1"/>
              <a:t>Eficienţa</a:t>
            </a:r>
            <a:r>
              <a:rPr lang="en-US" sz="3200" b="1" dirty="0"/>
              <a:t> </a:t>
            </a:r>
            <a:r>
              <a:rPr lang="en-US" sz="3200" b="1" dirty="0" err="1"/>
              <a:t>serviciilor</a:t>
            </a:r>
            <a:r>
              <a:rPr lang="en-US" sz="3200" b="1" dirty="0"/>
              <a:t> </a:t>
            </a:r>
            <a:r>
              <a:rPr lang="en-US" sz="3200" b="1" dirty="0" err="1" smtClean="0"/>
              <a:t>educaționale</a:t>
            </a:r>
            <a:r>
              <a:rPr lang="ro-RO" sz="3200" b="1" dirty="0" smtClean="0"/>
              <a:t>: date generale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1132421"/>
              </p:ext>
            </p:extLst>
          </p:nvPr>
        </p:nvGraphicFramePr>
        <p:xfrm>
          <a:off x="304800" y="3581400"/>
          <a:ext cx="8686800" cy="3110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1050001795"/>
                    </a:ext>
                  </a:extLst>
                </a:gridCol>
              </a:tblGrid>
              <a:tr h="97920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8447"/>
                  </a:ext>
                </a:extLst>
              </a:tr>
              <a:tr h="39168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II.2.1.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Informaţiile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disponibile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la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începutul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fiecărui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semestru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despre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cursurile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care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vor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fi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urmate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51458"/>
                  </a:ext>
                </a:extLst>
              </a:tr>
              <a:tr h="4593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100" dirty="0">
                        <a:solidFill>
                          <a:schemeClr val="tx1"/>
                        </a:solidFill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75281"/>
                  </a:ext>
                </a:extLst>
              </a:tr>
              <a:tr h="1958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II.2.2.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Informaţiile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disponibile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despre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cursurile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opţionale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din care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puteţi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alegeţi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2518"/>
                  </a:ext>
                </a:extLst>
              </a:tr>
              <a:tr h="4593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100" dirty="0">
                        <a:solidFill>
                          <a:schemeClr val="tx1"/>
                        </a:solidFill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913204"/>
                  </a:ext>
                </a:extLst>
              </a:tr>
              <a:tr h="1958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II.2.3.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Sprijinul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oferit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din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partea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tutorilor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îndrumătorilor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grupă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academică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263998"/>
                  </a:ext>
                </a:extLst>
              </a:tr>
              <a:tr h="4593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100" dirty="0">
                        <a:solidFill>
                          <a:schemeClr val="tx1"/>
                        </a:solidFill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630337"/>
                  </a:ext>
                </a:extLst>
              </a:tr>
              <a:tr h="1958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II.2.4.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Calitatea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pregătirii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didactice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şi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ştiinţifice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personalului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didactic 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de la facultate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71112"/>
                  </a:ext>
                </a:extLst>
              </a:tr>
              <a:tr h="4593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100" dirty="0">
                        <a:solidFill>
                          <a:schemeClr val="tx1"/>
                        </a:solidFill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508245"/>
                  </a:ext>
                </a:extLst>
              </a:tr>
              <a:tr h="4593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II.2.5.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Facilitarea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către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facultate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participării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studenţilor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la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stagii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practică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în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" dirty="0" err="1">
                          <a:solidFill>
                            <a:schemeClr val="tx1"/>
                          </a:solidFill>
                          <a:effectLst/>
                        </a:rPr>
                        <a:t>domeniu</a:t>
                      </a:r>
                      <a:r>
                        <a:rPr lang="en-US" sz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40267"/>
                  </a:ext>
                </a:extLst>
              </a:tr>
              <a:tr h="1958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II.2.6.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Orarul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disciplinelor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studiate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79542"/>
                  </a:ext>
                </a:extLst>
              </a:tr>
              <a:tr h="1958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II.2.7.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Servicii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consiliere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, consultanță în carieră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oferite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studenţilor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065470"/>
                  </a:ext>
                </a:extLst>
              </a:tr>
              <a:tr h="1958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II.2.8.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Sprijinul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pentru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mobilităţi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internaţionale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87665"/>
                  </a:ext>
                </a:extLst>
              </a:tr>
              <a:tr h="39168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II.2.9.Oferirea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în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cadrul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universităţii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oportunităţilor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de 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lua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parte la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activităţi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extracurriculare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asociaţii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cercuri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, diverse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evenimente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, etc.)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635" marR="356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06971"/>
                  </a:ext>
                </a:extLst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1072126"/>
              </p:ext>
            </p:extLst>
          </p:nvPr>
        </p:nvGraphicFramePr>
        <p:xfrm>
          <a:off x="152400" y="838200"/>
          <a:ext cx="8839200" cy="261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638800"/>
          </a:xfrm>
        </p:spPr>
        <p:txBody>
          <a:bodyPr/>
          <a:lstStyle/>
          <a:p>
            <a:pPr marL="0" indent="0">
              <a:buNone/>
            </a:pPr>
            <a:r>
              <a:rPr lang="ro-RO" sz="3800" dirty="0" smtClean="0"/>
              <a:t>Cercetarea opiniei studenților se realizează anual în </a:t>
            </a:r>
            <a:r>
              <a:rPr lang="ro-RO" sz="3800" dirty="0"/>
              <a:t>conformitate cu </a:t>
            </a:r>
            <a:r>
              <a:rPr lang="ro-RO" sz="3800" dirty="0" smtClean="0"/>
              <a:t>prevederile </a:t>
            </a:r>
            <a:r>
              <a:rPr lang="ro-RO" sz="3800" dirty="0"/>
              <a:t>normative, stipulate în </a:t>
            </a:r>
            <a:r>
              <a:rPr lang="ro-RO" sz="3800" dirty="0" smtClean="0"/>
              <a:t>documentele relevante organizării activității educaționale în învățământul universitar, regulamentele interne ULIM, în special cu </a:t>
            </a:r>
            <a:r>
              <a:rPr lang="ro-RO" sz="3800" b="1" dirty="0"/>
              <a:t>R</a:t>
            </a:r>
            <a:r>
              <a:rPr lang="ro-RO" sz="3800" b="1" dirty="0" smtClean="0"/>
              <a:t>egulamentul privind organizarea sondajului anonim al opiniei studenților cu referință la calitatea studiilor la ULIM</a:t>
            </a:r>
            <a:r>
              <a:rPr lang="ro-RO" sz="3800" dirty="0" smtClean="0"/>
              <a:t>. </a:t>
            </a:r>
            <a:endParaRPr lang="fr-CA" alt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Informaţiile</a:t>
            </a:r>
            <a:r>
              <a:rPr lang="en-US" sz="3200" b="1" dirty="0"/>
              <a:t> </a:t>
            </a:r>
            <a:r>
              <a:rPr lang="en-US" sz="3200" b="1" dirty="0" err="1"/>
              <a:t>disponibile</a:t>
            </a:r>
            <a:r>
              <a:rPr lang="en-US" sz="3200" b="1" dirty="0"/>
              <a:t> la </a:t>
            </a:r>
            <a:r>
              <a:rPr lang="en-US" sz="3200" b="1" dirty="0" err="1"/>
              <a:t>începutul</a:t>
            </a:r>
            <a:r>
              <a:rPr lang="en-US" sz="3200" b="1" dirty="0"/>
              <a:t> </a:t>
            </a:r>
            <a:r>
              <a:rPr lang="en-US" sz="3200" b="1" dirty="0" err="1"/>
              <a:t>fiecărui</a:t>
            </a:r>
            <a:r>
              <a:rPr lang="en-US" sz="3200" b="1" dirty="0"/>
              <a:t> </a:t>
            </a:r>
            <a:r>
              <a:rPr lang="en-US" sz="3200" b="1" dirty="0" err="1"/>
              <a:t>semestru</a:t>
            </a:r>
            <a:r>
              <a:rPr lang="en-US" sz="3200" b="1" dirty="0"/>
              <a:t> </a:t>
            </a:r>
            <a:r>
              <a:rPr lang="en-US" sz="3200" b="1" dirty="0" err="1"/>
              <a:t>despre</a:t>
            </a:r>
            <a:r>
              <a:rPr lang="en-US" sz="3200" b="1" dirty="0"/>
              <a:t> </a:t>
            </a:r>
            <a:r>
              <a:rPr lang="en-US" sz="3200" b="1" dirty="0" err="1"/>
              <a:t>cursurile</a:t>
            </a:r>
            <a:r>
              <a:rPr lang="en-US" sz="3200" b="1" dirty="0"/>
              <a:t> care </a:t>
            </a:r>
            <a:r>
              <a:rPr lang="en-US" sz="3200" b="1" dirty="0" err="1"/>
              <a:t>vor</a:t>
            </a:r>
            <a:r>
              <a:rPr lang="en-US" sz="3200" b="1" dirty="0"/>
              <a:t> fi </a:t>
            </a:r>
            <a:r>
              <a:rPr lang="en-US" sz="3200" b="1" dirty="0" err="1"/>
              <a:t>urmate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055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68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Informaţiile</a:t>
            </a:r>
            <a:r>
              <a:rPr lang="en-US" sz="3600" b="1" dirty="0"/>
              <a:t> </a:t>
            </a:r>
            <a:r>
              <a:rPr lang="en-US" sz="3600" b="1" dirty="0" err="1"/>
              <a:t>disponibile</a:t>
            </a:r>
            <a:r>
              <a:rPr lang="en-US" sz="3600" b="1" dirty="0"/>
              <a:t> </a:t>
            </a:r>
            <a:r>
              <a:rPr lang="en-US" sz="3600" b="1" dirty="0" err="1"/>
              <a:t>despre</a:t>
            </a:r>
            <a:r>
              <a:rPr lang="en-US" sz="3600" b="1" dirty="0"/>
              <a:t> </a:t>
            </a:r>
            <a:r>
              <a:rPr lang="en-US" sz="3600" b="1" dirty="0" err="1"/>
              <a:t>cursurile</a:t>
            </a:r>
            <a:r>
              <a:rPr lang="en-US" sz="3600" b="1" dirty="0"/>
              <a:t> </a:t>
            </a:r>
            <a:r>
              <a:rPr lang="en-US" sz="3600" b="1" dirty="0" err="1"/>
              <a:t>opţionale</a:t>
            </a:r>
            <a:r>
              <a:rPr lang="en-US" sz="3600" b="1" dirty="0"/>
              <a:t> din care </a:t>
            </a:r>
            <a:r>
              <a:rPr lang="en-US" sz="3600" b="1" dirty="0" err="1"/>
              <a:t>puteţi</a:t>
            </a:r>
            <a:r>
              <a:rPr lang="en-US" sz="3600" b="1" dirty="0"/>
              <a:t> </a:t>
            </a:r>
            <a:r>
              <a:rPr lang="en-US" sz="3600" b="1" dirty="0" err="1"/>
              <a:t>să</a:t>
            </a:r>
            <a:r>
              <a:rPr lang="en-US" sz="3600" b="1" dirty="0"/>
              <a:t> </a:t>
            </a:r>
            <a:r>
              <a:rPr lang="en-US" sz="3600" b="1" dirty="0" err="1"/>
              <a:t>alegeţi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94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75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Sprijinul</a:t>
            </a:r>
            <a:r>
              <a:rPr lang="en-US" sz="3600" b="1" dirty="0"/>
              <a:t> </a:t>
            </a:r>
            <a:r>
              <a:rPr lang="en-US" sz="3600" b="1" dirty="0" err="1"/>
              <a:t>oferit</a:t>
            </a:r>
            <a:r>
              <a:rPr lang="en-US" sz="3600" b="1" dirty="0"/>
              <a:t> din </a:t>
            </a:r>
            <a:r>
              <a:rPr lang="en-US" sz="3600" b="1" dirty="0" err="1"/>
              <a:t>partea</a:t>
            </a:r>
            <a:r>
              <a:rPr lang="en-US" sz="3600" b="1" dirty="0"/>
              <a:t> </a:t>
            </a:r>
            <a:r>
              <a:rPr lang="en-US" sz="3600" b="1" dirty="0" err="1"/>
              <a:t>tutorilor</a:t>
            </a:r>
            <a:r>
              <a:rPr lang="en-US" sz="3600" b="1" dirty="0"/>
              <a:t> - </a:t>
            </a:r>
            <a:r>
              <a:rPr lang="en-US" sz="3600" b="1" dirty="0" err="1"/>
              <a:t>îndrumătorilor</a:t>
            </a:r>
            <a:r>
              <a:rPr lang="en-US" sz="3600" b="1" dirty="0"/>
              <a:t> de </a:t>
            </a:r>
            <a:r>
              <a:rPr lang="en-US" sz="3600" b="1" dirty="0" err="1"/>
              <a:t>grupă</a:t>
            </a:r>
            <a:r>
              <a:rPr lang="en-US" sz="3600" b="1" dirty="0"/>
              <a:t> </a:t>
            </a:r>
            <a:r>
              <a:rPr lang="en-US" sz="3600" b="1" dirty="0" smtClean="0"/>
              <a:t>academic</a:t>
            </a:r>
            <a:r>
              <a:rPr lang="ro-RO" sz="3600" b="1" dirty="0" smtClean="0"/>
              <a:t>ă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193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6847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Calitatea</a:t>
            </a:r>
            <a:r>
              <a:rPr lang="en-US" sz="3200" b="1" dirty="0"/>
              <a:t> </a:t>
            </a:r>
            <a:r>
              <a:rPr lang="en-US" sz="3200" b="1" dirty="0" err="1"/>
              <a:t>pregătirii</a:t>
            </a:r>
            <a:r>
              <a:rPr lang="en-US" sz="3200" b="1" dirty="0"/>
              <a:t> </a:t>
            </a:r>
            <a:r>
              <a:rPr lang="en-US" sz="3200" b="1" dirty="0" err="1"/>
              <a:t>didactice</a:t>
            </a:r>
            <a:r>
              <a:rPr lang="en-US" sz="3200" b="1" dirty="0"/>
              <a:t> </a:t>
            </a:r>
            <a:r>
              <a:rPr lang="en-US" sz="3200" b="1" dirty="0" err="1"/>
              <a:t>şi</a:t>
            </a:r>
            <a:r>
              <a:rPr lang="en-US" sz="3200" b="1" dirty="0"/>
              <a:t> </a:t>
            </a:r>
            <a:r>
              <a:rPr lang="en-US" sz="3200" b="1" dirty="0" err="1"/>
              <a:t>ştiinţifice</a:t>
            </a:r>
            <a:r>
              <a:rPr lang="en-US" sz="3200" b="1" dirty="0"/>
              <a:t> a </a:t>
            </a:r>
            <a:r>
              <a:rPr lang="en-US" sz="3200" b="1" dirty="0" err="1"/>
              <a:t>personalului</a:t>
            </a:r>
            <a:r>
              <a:rPr lang="en-US" sz="3200" b="1" dirty="0"/>
              <a:t> didactic </a:t>
            </a:r>
            <a:r>
              <a:rPr lang="ro-RO" sz="3200" b="1" dirty="0"/>
              <a:t>de la facultate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2851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262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Facilitarea</a:t>
            </a:r>
            <a:r>
              <a:rPr lang="en-US" sz="3200" b="1" dirty="0"/>
              <a:t> de </a:t>
            </a:r>
            <a:r>
              <a:rPr lang="en-US" sz="3200" b="1" dirty="0" err="1"/>
              <a:t>către</a:t>
            </a:r>
            <a:r>
              <a:rPr lang="en-US" sz="3200" b="1" dirty="0"/>
              <a:t> </a:t>
            </a:r>
            <a:r>
              <a:rPr lang="en-US" sz="3200" b="1" dirty="0" err="1"/>
              <a:t>facultate</a:t>
            </a:r>
            <a:r>
              <a:rPr lang="en-US" sz="3200" b="1" dirty="0"/>
              <a:t> a </a:t>
            </a:r>
            <a:r>
              <a:rPr lang="en-US" sz="3200" b="1" dirty="0" err="1"/>
              <a:t>participării</a:t>
            </a:r>
            <a:r>
              <a:rPr lang="en-US" sz="3200" b="1" dirty="0"/>
              <a:t> </a:t>
            </a:r>
            <a:r>
              <a:rPr lang="en-US" sz="3200" b="1" dirty="0" err="1"/>
              <a:t>studenţilor</a:t>
            </a:r>
            <a:r>
              <a:rPr lang="en-US" sz="3200" b="1" dirty="0"/>
              <a:t> la </a:t>
            </a:r>
            <a:r>
              <a:rPr lang="en-US" sz="3200" b="1" dirty="0" err="1"/>
              <a:t>stagii</a:t>
            </a:r>
            <a:r>
              <a:rPr lang="en-US" sz="3200" b="1" dirty="0"/>
              <a:t> de </a:t>
            </a:r>
            <a:r>
              <a:rPr lang="en-US" sz="3200" b="1" dirty="0" err="1"/>
              <a:t>practică</a:t>
            </a:r>
            <a:r>
              <a:rPr lang="en-US" sz="3200" b="1" dirty="0"/>
              <a:t> </a:t>
            </a:r>
            <a:r>
              <a:rPr lang="en-US" sz="3200" b="1" dirty="0" err="1"/>
              <a:t>în</a:t>
            </a:r>
            <a:r>
              <a:rPr lang="en-US" sz="3200" b="1" dirty="0"/>
              <a:t> </a:t>
            </a:r>
            <a:r>
              <a:rPr lang="en-US" sz="3200" b="1" dirty="0" err="1"/>
              <a:t>domeniu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1395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64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Orarul</a:t>
            </a:r>
            <a:r>
              <a:rPr lang="en-US" b="1" dirty="0"/>
              <a:t> </a:t>
            </a:r>
            <a:r>
              <a:rPr lang="en-US" b="1" dirty="0" err="1"/>
              <a:t>disciplinelor</a:t>
            </a:r>
            <a:r>
              <a:rPr lang="en-US" b="1" dirty="0"/>
              <a:t> </a:t>
            </a:r>
            <a:r>
              <a:rPr lang="en-US" b="1" dirty="0" err="1" smtClean="0"/>
              <a:t>studiate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89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7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Servicii</a:t>
            </a:r>
            <a:r>
              <a:rPr lang="en-US" b="1" dirty="0"/>
              <a:t> de </a:t>
            </a:r>
            <a:r>
              <a:rPr lang="en-US" b="1" dirty="0" err="1"/>
              <a:t>consiliere</a:t>
            </a:r>
            <a:r>
              <a:rPr lang="ro-RO" b="1" dirty="0"/>
              <a:t>, consultanță în carieră</a:t>
            </a:r>
            <a:r>
              <a:rPr lang="en-US" b="1" dirty="0"/>
              <a:t> </a:t>
            </a:r>
            <a:r>
              <a:rPr lang="en-US" b="1" dirty="0" err="1"/>
              <a:t>oferite</a:t>
            </a:r>
            <a:r>
              <a:rPr lang="en-US" b="1" dirty="0"/>
              <a:t> </a:t>
            </a:r>
            <a:r>
              <a:rPr lang="en-US" b="1" dirty="0" err="1"/>
              <a:t>studenţilor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959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1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Sprijinul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mobilităţi</a:t>
            </a:r>
            <a:r>
              <a:rPr lang="en-US" b="1" dirty="0"/>
              <a:t> </a:t>
            </a:r>
            <a:r>
              <a:rPr lang="en-US" b="1" dirty="0" err="1"/>
              <a:t>internaţionale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122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0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Oferirea</a:t>
            </a:r>
            <a:r>
              <a:rPr lang="en-US" sz="2800" b="1" dirty="0"/>
              <a:t> </a:t>
            </a:r>
            <a:r>
              <a:rPr lang="en-US" sz="2800" b="1" dirty="0" err="1"/>
              <a:t>în</a:t>
            </a:r>
            <a:r>
              <a:rPr lang="en-US" sz="2800" b="1" dirty="0"/>
              <a:t> </a:t>
            </a:r>
            <a:r>
              <a:rPr lang="en-US" sz="2800" b="1" dirty="0" err="1"/>
              <a:t>cadrul</a:t>
            </a:r>
            <a:r>
              <a:rPr lang="en-US" sz="2800" b="1" dirty="0"/>
              <a:t> </a:t>
            </a:r>
            <a:r>
              <a:rPr lang="en-US" sz="2800" b="1" dirty="0" err="1"/>
              <a:t>universităţii</a:t>
            </a:r>
            <a:r>
              <a:rPr lang="en-US" sz="2800" b="1" dirty="0"/>
              <a:t> a </a:t>
            </a:r>
            <a:r>
              <a:rPr lang="en-US" sz="2800" b="1" dirty="0" err="1"/>
              <a:t>oportunităţilor</a:t>
            </a:r>
            <a:r>
              <a:rPr lang="en-US" sz="2800" b="1" dirty="0"/>
              <a:t> de a </a:t>
            </a:r>
            <a:r>
              <a:rPr lang="en-US" sz="2800" b="1" dirty="0" err="1"/>
              <a:t>lua</a:t>
            </a:r>
            <a:r>
              <a:rPr lang="en-US" sz="2800" b="1" dirty="0"/>
              <a:t> parte la </a:t>
            </a:r>
            <a:r>
              <a:rPr lang="en-US" sz="2800" b="1" dirty="0" err="1"/>
              <a:t>activităţi</a:t>
            </a:r>
            <a:r>
              <a:rPr lang="en-US" sz="2800" b="1" dirty="0"/>
              <a:t> </a:t>
            </a:r>
            <a:r>
              <a:rPr lang="en-US" sz="2800" b="1" dirty="0" err="1"/>
              <a:t>extracurriculare</a:t>
            </a:r>
            <a:r>
              <a:rPr lang="en-US" sz="2800" b="1" dirty="0"/>
              <a:t> (</a:t>
            </a:r>
            <a:r>
              <a:rPr lang="en-US" sz="2800" b="1" dirty="0" err="1"/>
              <a:t>asociaţii</a:t>
            </a:r>
            <a:r>
              <a:rPr lang="en-US" sz="2800" b="1" dirty="0"/>
              <a:t>, </a:t>
            </a:r>
            <a:r>
              <a:rPr lang="en-US" sz="2800" b="1" dirty="0" err="1"/>
              <a:t>cercuri</a:t>
            </a:r>
            <a:r>
              <a:rPr lang="en-US" sz="2800" b="1" dirty="0"/>
              <a:t>, diverse </a:t>
            </a:r>
            <a:r>
              <a:rPr lang="en-US" sz="2800" b="1" dirty="0" err="1"/>
              <a:t>evenimente</a:t>
            </a:r>
            <a:r>
              <a:rPr lang="en-US" sz="2800" b="1" dirty="0"/>
              <a:t>, etc.)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3925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92162"/>
          </a:xfrm>
        </p:spPr>
        <p:txBody>
          <a:bodyPr/>
          <a:lstStyle/>
          <a:p>
            <a:r>
              <a:rPr lang="en-US" sz="3200" b="1" dirty="0" err="1"/>
              <a:t>Eficienţa</a:t>
            </a:r>
            <a:r>
              <a:rPr lang="en-US" sz="3200" b="1" dirty="0"/>
              <a:t> </a:t>
            </a:r>
            <a:r>
              <a:rPr lang="ro-RO" sz="3200" b="1" dirty="0"/>
              <a:t>facilităților </a:t>
            </a:r>
            <a:r>
              <a:rPr lang="ro-RO" sz="3200" b="1" dirty="0" smtClean="0"/>
              <a:t>existente. Date generale</a:t>
            </a:r>
            <a:endParaRPr lang="ru-RU" sz="32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39915"/>
              </p:ext>
            </p:extLst>
          </p:nvPr>
        </p:nvGraphicFramePr>
        <p:xfrm>
          <a:off x="228600" y="1031875"/>
          <a:ext cx="8686799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799">
                  <a:extLst>
                    <a:ext uri="{9D8B030D-6E8A-4147-A177-3AD203B41FA5}">
                      <a16:colId xmlns:a16="http://schemas.microsoft.com/office/drawing/2014/main" val="100179224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o-RO" sz="1800">
                          <a:solidFill>
                            <a:schemeClr val="tx1"/>
                          </a:solidFill>
                          <a:effectLst/>
                        </a:rPr>
                        <a:t>II.3.1. Condițiile igienico-sanitare existente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echnical Italic"/>
                      </a:endParaRPr>
                    </a:p>
                  </a:txBody>
                  <a:tcPr marL="64294" marR="642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8253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o-RO" sz="1800">
                          <a:solidFill>
                            <a:schemeClr val="tx1"/>
                          </a:solidFill>
                          <a:effectLst/>
                        </a:rPr>
                        <a:t>II.3.2. Serviciile de foto-copiere existente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echnical Italic"/>
                      </a:endParaRPr>
                    </a:p>
                  </a:txBody>
                  <a:tcPr marL="64294" marR="642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376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II.3.3. Serviciile oferite la cantinele şi cafetăriile studenţeşti din cadrul ULIM (meniu, servire, program)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294" marR="642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6591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II.3.4. Calitatea serviciilor medicale oferite în cadrul universităţii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294" marR="642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874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II.3.5. Posibilitatea de a obţine un loc de cazare în căminul studenţesc – dacă solicitați!!! (numărul locurilor, distribuirea acestora)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294" marR="642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8116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II.3.6.  Calitatea condiţiilor de trai existente în căminul studenţesc – dacă beneficiați!!!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294" marR="642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1377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II.3.7.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Facilităţi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şi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servicii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oferite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studenţilor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cu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dizabilităţi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294" marR="6429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01199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764426"/>
              </p:ext>
            </p:extLst>
          </p:nvPr>
        </p:nvGraphicFramePr>
        <p:xfrm>
          <a:off x="304800" y="3733800"/>
          <a:ext cx="8610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9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ro-RO" sz="4000" dirty="0"/>
              <a:t>Sondajul anonim al opiniei studenților are drept scop asigurarea feed-back-ului serviciilor educaționale și activităţilor didactice pentru a menține și îmbunătăți performanța și a asigura calitatea educațională de excepție în strictă conformitate cu rigorile Procesului de la Bologna.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52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Condițiile</a:t>
            </a:r>
            <a:r>
              <a:rPr lang="en-US" b="1" dirty="0"/>
              <a:t> </a:t>
            </a:r>
            <a:r>
              <a:rPr lang="en-US" b="1" dirty="0" err="1"/>
              <a:t>igienico-sanitare</a:t>
            </a:r>
            <a:r>
              <a:rPr lang="en-US" b="1" dirty="0"/>
              <a:t> </a:t>
            </a:r>
            <a:r>
              <a:rPr lang="en-US" b="1" dirty="0" err="1" smtClean="0"/>
              <a:t>existente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5061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8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Serviciile</a:t>
            </a:r>
            <a:r>
              <a:rPr lang="en-US" b="1" dirty="0"/>
              <a:t> de </a:t>
            </a:r>
            <a:r>
              <a:rPr lang="en-US" b="1" dirty="0" err="1"/>
              <a:t>foto-copiere</a:t>
            </a:r>
            <a:r>
              <a:rPr lang="en-US" b="1" dirty="0"/>
              <a:t> </a:t>
            </a:r>
            <a:r>
              <a:rPr lang="en-US" b="1" dirty="0" err="1" smtClean="0"/>
              <a:t>existente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4703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Serviciile</a:t>
            </a:r>
            <a:r>
              <a:rPr lang="en-US" sz="2800" b="1" dirty="0"/>
              <a:t> </a:t>
            </a:r>
            <a:r>
              <a:rPr lang="en-US" sz="2800" b="1" dirty="0" err="1"/>
              <a:t>oferite</a:t>
            </a:r>
            <a:r>
              <a:rPr lang="en-US" sz="2800" b="1" dirty="0"/>
              <a:t> la </a:t>
            </a:r>
            <a:r>
              <a:rPr lang="en-US" sz="2800" b="1" dirty="0" err="1"/>
              <a:t>cantinele</a:t>
            </a:r>
            <a:r>
              <a:rPr lang="en-US" sz="2800" b="1" dirty="0"/>
              <a:t> </a:t>
            </a:r>
            <a:r>
              <a:rPr lang="en-US" sz="2800" b="1" dirty="0" err="1"/>
              <a:t>şi</a:t>
            </a:r>
            <a:r>
              <a:rPr lang="en-US" sz="2800" b="1" dirty="0"/>
              <a:t> </a:t>
            </a:r>
            <a:r>
              <a:rPr lang="en-US" sz="2800" b="1" dirty="0" err="1"/>
              <a:t>cafetăriile</a:t>
            </a:r>
            <a:r>
              <a:rPr lang="en-US" sz="2800" b="1" dirty="0"/>
              <a:t> </a:t>
            </a:r>
            <a:r>
              <a:rPr lang="en-US" sz="2800" b="1" dirty="0" err="1"/>
              <a:t>studenţeşti</a:t>
            </a:r>
            <a:r>
              <a:rPr lang="en-US" sz="2800" b="1" dirty="0"/>
              <a:t> din </a:t>
            </a:r>
            <a:r>
              <a:rPr lang="en-US" sz="2800" b="1" dirty="0" err="1"/>
              <a:t>cadrul</a:t>
            </a:r>
            <a:r>
              <a:rPr lang="en-US" sz="2800" b="1" dirty="0"/>
              <a:t> ULIM (</a:t>
            </a:r>
            <a:r>
              <a:rPr lang="en-US" sz="2800" b="1" dirty="0" err="1"/>
              <a:t>meniu</a:t>
            </a:r>
            <a:r>
              <a:rPr lang="en-US" sz="2800" b="1" dirty="0"/>
              <a:t>, </a:t>
            </a:r>
            <a:r>
              <a:rPr lang="en-US" sz="2800" b="1" dirty="0" err="1"/>
              <a:t>servire</a:t>
            </a:r>
            <a:r>
              <a:rPr lang="en-US" sz="2800" b="1" dirty="0"/>
              <a:t>, program)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8930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6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Calitatea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</a:t>
            </a:r>
            <a:r>
              <a:rPr lang="en-US" b="1" dirty="0" err="1"/>
              <a:t>medicale</a:t>
            </a:r>
            <a:r>
              <a:rPr lang="en-US" b="1" dirty="0"/>
              <a:t> </a:t>
            </a:r>
            <a:r>
              <a:rPr lang="en-US" b="1" dirty="0" err="1"/>
              <a:t>oferite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cadrul</a:t>
            </a:r>
            <a:r>
              <a:rPr lang="en-US" b="1" dirty="0"/>
              <a:t> </a:t>
            </a:r>
            <a:r>
              <a:rPr lang="en-US" b="1" dirty="0" err="1"/>
              <a:t>universităţii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5099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9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Posibilitatea</a:t>
            </a:r>
            <a:r>
              <a:rPr lang="en-US" b="1" dirty="0"/>
              <a:t> de a </a:t>
            </a:r>
            <a:r>
              <a:rPr lang="en-US" b="1" dirty="0" err="1"/>
              <a:t>obţine</a:t>
            </a:r>
            <a:r>
              <a:rPr lang="en-US" b="1" dirty="0"/>
              <a:t> un </a:t>
            </a:r>
            <a:r>
              <a:rPr lang="en-US" b="1" dirty="0" err="1"/>
              <a:t>loc</a:t>
            </a:r>
            <a:r>
              <a:rPr lang="en-US" b="1" dirty="0"/>
              <a:t> de </a:t>
            </a:r>
            <a:r>
              <a:rPr lang="en-US" b="1" dirty="0" err="1"/>
              <a:t>cazare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căminul</a:t>
            </a:r>
            <a:r>
              <a:rPr lang="en-US" b="1" dirty="0"/>
              <a:t> </a:t>
            </a:r>
            <a:r>
              <a:rPr lang="en-US" b="1" dirty="0" err="1"/>
              <a:t>studenţesc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9748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Calitatea</a:t>
            </a:r>
            <a:r>
              <a:rPr lang="en-US" sz="3600" b="1" dirty="0"/>
              <a:t> </a:t>
            </a:r>
            <a:r>
              <a:rPr lang="en-US" sz="3600" b="1" dirty="0" err="1"/>
              <a:t>condiţiilor</a:t>
            </a:r>
            <a:r>
              <a:rPr lang="en-US" sz="3600" b="1" dirty="0"/>
              <a:t> de </a:t>
            </a:r>
            <a:r>
              <a:rPr lang="en-US" sz="3600" b="1" dirty="0" err="1"/>
              <a:t>trai</a:t>
            </a:r>
            <a:r>
              <a:rPr lang="en-US" sz="3600" b="1" dirty="0"/>
              <a:t> </a:t>
            </a:r>
            <a:r>
              <a:rPr lang="en-US" sz="3600" b="1" dirty="0" err="1"/>
              <a:t>existente</a:t>
            </a:r>
            <a:r>
              <a:rPr lang="en-US" sz="3600" b="1" dirty="0"/>
              <a:t>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căminul</a:t>
            </a:r>
            <a:r>
              <a:rPr lang="en-US" sz="3600" b="1" dirty="0"/>
              <a:t> </a:t>
            </a:r>
            <a:r>
              <a:rPr lang="en-US" sz="3600" b="1" dirty="0" err="1"/>
              <a:t>studenţesc</a:t>
            </a:r>
            <a:r>
              <a:rPr lang="en-US" sz="3600" b="1" dirty="0"/>
              <a:t> – </a:t>
            </a:r>
            <a:r>
              <a:rPr lang="en-US" sz="3600" b="1" dirty="0" err="1"/>
              <a:t>dacă</a:t>
            </a:r>
            <a:r>
              <a:rPr lang="en-US" sz="3600" b="1" dirty="0"/>
              <a:t> </a:t>
            </a:r>
            <a:r>
              <a:rPr lang="en-US" sz="3600" b="1" dirty="0" err="1"/>
              <a:t>beneficiați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9489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Facilităţi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servicii</a:t>
            </a:r>
            <a:r>
              <a:rPr lang="en-US" b="1" dirty="0"/>
              <a:t> </a:t>
            </a:r>
            <a:r>
              <a:rPr lang="en-US" b="1" dirty="0" err="1"/>
              <a:t>oferite</a:t>
            </a:r>
            <a:r>
              <a:rPr lang="en-US" b="1" dirty="0"/>
              <a:t> </a:t>
            </a:r>
            <a:r>
              <a:rPr lang="en-US" b="1" dirty="0" err="1"/>
              <a:t>studenţilor</a:t>
            </a:r>
            <a:r>
              <a:rPr lang="en-US" b="1" dirty="0"/>
              <a:t> cu </a:t>
            </a:r>
            <a:r>
              <a:rPr lang="en-US" b="1" dirty="0" err="1"/>
              <a:t>dizabilităţi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7592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8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 smtClean="0"/>
              <a:t>materială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416308"/>
              </p:ext>
            </p:extLst>
          </p:nvPr>
        </p:nvGraphicFramePr>
        <p:xfrm>
          <a:off x="228600" y="907951"/>
          <a:ext cx="8763000" cy="2316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val="3616102372"/>
                    </a:ext>
                  </a:extLst>
                </a:gridCol>
              </a:tblGrid>
              <a:tr h="23504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II.4.1.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Spaţiile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dedicate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activităţilor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învăţare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capacitatea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spaţiilor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condiţii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termice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acustice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48" marR="593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987634"/>
                  </a:ext>
                </a:extLst>
              </a:tr>
              <a:tr h="27404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II.4.2.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Echipamentele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disponibile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pentru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cursurile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practice/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laboratoare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dotare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cu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echipamentele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necesare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starea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tehnică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acestora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48" marR="593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43445"/>
                  </a:ext>
                </a:extLst>
              </a:tr>
              <a:tr h="28458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II.4.3.Dotarea bibliotecilor (diversitatea şi actualitatea publicaţiilor, numărul de exemplare, baze de date online)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48" marR="593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16934"/>
                  </a:ext>
                </a:extLst>
              </a:tr>
              <a:tr h="28458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II.4.4.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Dotarea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sălilor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de curs cu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tehnologii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informaționale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48" marR="593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38601"/>
                  </a:ext>
                </a:extLst>
              </a:tr>
              <a:tr h="28458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II.4.5.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Calitatea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bazei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materiale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în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general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în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universitate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48" marR="593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69231"/>
                  </a:ext>
                </a:extLst>
              </a:tr>
              <a:tr h="28458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II.4.6.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Calitatea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bazei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materiale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la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facultate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48" marR="593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32010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7399396"/>
              </p:ext>
            </p:extLst>
          </p:nvPr>
        </p:nvGraphicFramePr>
        <p:xfrm>
          <a:off x="228600" y="3429000"/>
          <a:ext cx="8763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2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Spaţiile</a:t>
            </a:r>
            <a:r>
              <a:rPr lang="en-US" sz="3200" b="1" dirty="0"/>
              <a:t> dedicate </a:t>
            </a:r>
            <a:r>
              <a:rPr lang="en-US" sz="3200" b="1" dirty="0" err="1"/>
              <a:t>activităţilor</a:t>
            </a:r>
            <a:r>
              <a:rPr lang="en-US" sz="3200" b="1" dirty="0"/>
              <a:t> de </a:t>
            </a:r>
            <a:r>
              <a:rPr lang="en-US" sz="3200" b="1" dirty="0" err="1"/>
              <a:t>învăţare</a:t>
            </a:r>
            <a:r>
              <a:rPr lang="en-US" sz="3200" b="1" dirty="0"/>
              <a:t> (</a:t>
            </a:r>
            <a:r>
              <a:rPr lang="en-US" sz="3200" b="1" dirty="0" err="1"/>
              <a:t>capacitatea</a:t>
            </a:r>
            <a:r>
              <a:rPr lang="en-US" sz="3200" b="1" dirty="0"/>
              <a:t> </a:t>
            </a:r>
            <a:r>
              <a:rPr lang="en-US" sz="3200" b="1" dirty="0" err="1"/>
              <a:t>spaţiilor</a:t>
            </a:r>
            <a:r>
              <a:rPr lang="en-US" sz="3200" b="1" dirty="0"/>
              <a:t>, </a:t>
            </a:r>
            <a:r>
              <a:rPr lang="en-US" sz="3200" b="1" dirty="0" err="1"/>
              <a:t>condiţii</a:t>
            </a:r>
            <a:r>
              <a:rPr lang="en-US" sz="3200" b="1" dirty="0"/>
              <a:t> </a:t>
            </a:r>
            <a:r>
              <a:rPr lang="en-US" sz="3200" b="1" dirty="0" err="1"/>
              <a:t>termice</a:t>
            </a:r>
            <a:r>
              <a:rPr lang="en-US" sz="3200" b="1" dirty="0"/>
              <a:t>, </a:t>
            </a:r>
            <a:r>
              <a:rPr lang="en-US" sz="3200" b="1" dirty="0" err="1"/>
              <a:t>acustice</a:t>
            </a:r>
            <a:r>
              <a:rPr lang="en-US" sz="3200" b="1" dirty="0"/>
              <a:t>)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1096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26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Echipamentele</a:t>
            </a:r>
            <a:r>
              <a:rPr lang="en-US" b="1" dirty="0"/>
              <a:t> </a:t>
            </a:r>
            <a:r>
              <a:rPr lang="en-US" b="1" dirty="0" err="1"/>
              <a:t>disponibile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cursurile</a:t>
            </a:r>
            <a:r>
              <a:rPr lang="en-US" b="1" dirty="0"/>
              <a:t> practice/</a:t>
            </a:r>
            <a:r>
              <a:rPr lang="en-US" b="1" dirty="0" err="1"/>
              <a:t>laboratoare</a:t>
            </a:r>
            <a:r>
              <a:rPr lang="en-US" b="1" dirty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7616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1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762000" y="533400"/>
            <a:ext cx="8001000" cy="5849938"/>
          </a:xfrm>
        </p:spPr>
        <p:txBody>
          <a:bodyPr/>
          <a:lstStyle/>
          <a:p>
            <a:pPr marL="0" lvl="1" algn="just">
              <a:spcBef>
                <a:spcPts val="0"/>
              </a:spcBef>
            </a:pPr>
            <a:r>
              <a:rPr lang="ro-RO" sz="3200" dirty="0"/>
              <a:t>Procedura de chestionare se efectuează anual în cadrul facultăților, la toate formațiile de studii (învățămînt cu frecvență la zi și cu frecvență redusă, studii de licență și masterat). </a:t>
            </a:r>
            <a:endParaRPr lang="en-US" sz="3200" dirty="0"/>
          </a:p>
          <a:p>
            <a:pPr marL="0" lvl="1" algn="just">
              <a:spcBef>
                <a:spcPts val="0"/>
              </a:spcBef>
            </a:pPr>
            <a:r>
              <a:rPr lang="ro-RO" sz="3200" dirty="0"/>
              <a:t>Organizarea sondajului anonim, operaționalizarea informației și analiza rezultatelor </a:t>
            </a:r>
            <a:r>
              <a:rPr lang="ro-RO" sz="3200" dirty="0" smtClean="0"/>
              <a:t>tine </a:t>
            </a:r>
            <a:r>
              <a:rPr lang="ro-RO" sz="3200" dirty="0"/>
              <a:t>cont de opiniile Consiliului Administrativ, ale altor structure universitare, inclusiv organizațiile studențești, </a:t>
            </a:r>
            <a:r>
              <a:rPr lang="ro-RO" sz="3200" dirty="0" smtClean="0"/>
              <a:t>se </a:t>
            </a:r>
            <a:r>
              <a:rPr lang="ro-RO" sz="3200" dirty="0"/>
              <a:t>realizează în baza unui proiect unic la nivel de universitate.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Dotarea</a:t>
            </a:r>
            <a:r>
              <a:rPr lang="en-US" sz="2800" b="1" dirty="0"/>
              <a:t> </a:t>
            </a:r>
            <a:r>
              <a:rPr lang="en-US" sz="2800" b="1" dirty="0" err="1"/>
              <a:t>bibliotecilor</a:t>
            </a:r>
            <a:r>
              <a:rPr lang="en-US" sz="2800" b="1" dirty="0"/>
              <a:t> (</a:t>
            </a:r>
            <a:r>
              <a:rPr lang="en-US" sz="2800" b="1" dirty="0" err="1"/>
              <a:t>diversitatea</a:t>
            </a:r>
            <a:r>
              <a:rPr lang="en-US" sz="2800" b="1" dirty="0"/>
              <a:t> </a:t>
            </a:r>
            <a:r>
              <a:rPr lang="en-US" sz="2800" b="1" dirty="0" err="1"/>
              <a:t>şi</a:t>
            </a:r>
            <a:r>
              <a:rPr lang="en-US" sz="2800" b="1" dirty="0"/>
              <a:t> </a:t>
            </a:r>
            <a:r>
              <a:rPr lang="en-US" sz="2800" b="1" dirty="0" err="1"/>
              <a:t>actualitatea</a:t>
            </a:r>
            <a:r>
              <a:rPr lang="en-US" sz="2800" b="1" dirty="0"/>
              <a:t> </a:t>
            </a:r>
            <a:r>
              <a:rPr lang="en-US" sz="2800" b="1" dirty="0" err="1"/>
              <a:t>publicaţiilor</a:t>
            </a:r>
            <a:r>
              <a:rPr lang="en-US" sz="2800" b="1" dirty="0"/>
              <a:t>, </a:t>
            </a:r>
            <a:r>
              <a:rPr lang="en-US" sz="2800" b="1" dirty="0" err="1"/>
              <a:t>numărul</a:t>
            </a:r>
            <a:r>
              <a:rPr lang="en-US" sz="2800" b="1" dirty="0"/>
              <a:t> de </a:t>
            </a:r>
            <a:r>
              <a:rPr lang="en-US" sz="2800" b="1" dirty="0" err="1"/>
              <a:t>exemplare</a:t>
            </a:r>
            <a:r>
              <a:rPr lang="en-US" sz="2800" b="1" dirty="0"/>
              <a:t>, </a:t>
            </a:r>
            <a:r>
              <a:rPr lang="en-US" sz="2800" b="1" dirty="0" err="1"/>
              <a:t>baze</a:t>
            </a:r>
            <a:r>
              <a:rPr lang="en-US" sz="2800" b="1" dirty="0"/>
              <a:t> de date online)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335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8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Dotarea</a:t>
            </a:r>
            <a:r>
              <a:rPr lang="en-US" b="1" dirty="0"/>
              <a:t> </a:t>
            </a:r>
            <a:r>
              <a:rPr lang="en-US" b="1" dirty="0" err="1"/>
              <a:t>sălilor</a:t>
            </a:r>
            <a:r>
              <a:rPr lang="en-US" b="1" dirty="0"/>
              <a:t> de curs cu </a:t>
            </a:r>
            <a:r>
              <a:rPr lang="en-US" b="1" dirty="0" err="1"/>
              <a:t>tehnologii</a:t>
            </a:r>
            <a:r>
              <a:rPr lang="en-US" b="1" dirty="0"/>
              <a:t> </a:t>
            </a:r>
            <a:r>
              <a:rPr lang="en-US" b="1" dirty="0" err="1"/>
              <a:t>informaționale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6898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4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Calitatea</a:t>
            </a:r>
            <a:r>
              <a:rPr lang="en-US" b="1" dirty="0"/>
              <a:t> </a:t>
            </a:r>
            <a:r>
              <a:rPr lang="en-US" b="1" dirty="0" err="1"/>
              <a:t>bazei</a:t>
            </a:r>
            <a:r>
              <a:rPr lang="en-US" b="1" dirty="0"/>
              <a:t> </a:t>
            </a:r>
            <a:r>
              <a:rPr lang="en-US" b="1" dirty="0" err="1"/>
              <a:t>materiale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general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universitate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4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9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Calitatea</a:t>
            </a:r>
            <a:r>
              <a:rPr lang="en-US" b="1" dirty="0"/>
              <a:t> </a:t>
            </a:r>
            <a:r>
              <a:rPr lang="en-US" b="1" dirty="0" err="1"/>
              <a:t>bazei</a:t>
            </a:r>
            <a:r>
              <a:rPr lang="en-US" b="1" dirty="0"/>
              <a:t> </a:t>
            </a:r>
            <a:r>
              <a:rPr lang="en-US" b="1" dirty="0" err="1"/>
              <a:t>materiale</a:t>
            </a:r>
            <a:r>
              <a:rPr lang="en-US" b="1" dirty="0"/>
              <a:t> </a:t>
            </a:r>
            <a:r>
              <a:rPr lang="en-US" b="1" dirty="0" err="1"/>
              <a:t>șa</a:t>
            </a:r>
            <a:r>
              <a:rPr lang="en-US" b="1" dirty="0"/>
              <a:t> </a:t>
            </a:r>
            <a:r>
              <a:rPr lang="en-US" b="1" dirty="0" err="1"/>
              <a:t>facultate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699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0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</a:t>
            </a:r>
            <a:r>
              <a:rPr lang="en-US" b="1" dirty="0" smtClean="0"/>
              <a:t>administrative</a:t>
            </a:r>
            <a:r>
              <a:rPr lang="ro-RO" dirty="0"/>
              <a:t> </a:t>
            </a:r>
            <a:r>
              <a:rPr lang="ro-RO" dirty="0" smtClean="0"/>
              <a:t>– pe ani de studii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5489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2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</a:t>
            </a:r>
            <a:r>
              <a:rPr lang="en-US" b="1" dirty="0" err="1" smtClean="0"/>
              <a:t>educaționale</a:t>
            </a:r>
            <a:r>
              <a:rPr lang="ro-RO" dirty="0"/>
              <a:t> </a:t>
            </a:r>
            <a:r>
              <a:rPr lang="ro-RO" dirty="0" smtClean="0"/>
              <a:t>– pe ani de studii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85933"/>
              </p:ext>
            </p:extLst>
          </p:nvPr>
        </p:nvGraphicFramePr>
        <p:xfrm>
          <a:off x="228600" y="15240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9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ro-RO" b="1" dirty="0"/>
              <a:t>facilităților </a:t>
            </a:r>
            <a:r>
              <a:rPr lang="ro-RO" b="1" dirty="0" smtClean="0"/>
              <a:t>existente – pe ani de studii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8334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3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 smtClean="0"/>
              <a:t>materială</a:t>
            </a:r>
            <a:r>
              <a:rPr lang="ro-RO" b="1" dirty="0" smtClean="0"/>
              <a:t> </a:t>
            </a:r>
            <a:r>
              <a:rPr lang="ro-RO" dirty="0" smtClean="0"/>
              <a:t> - pe ani de studii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4417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</a:t>
            </a:r>
            <a:r>
              <a:rPr lang="en-US" b="1" dirty="0" smtClean="0"/>
              <a:t>administrative</a:t>
            </a:r>
            <a:r>
              <a:rPr lang="ro-RO" b="1" dirty="0" smtClean="0"/>
              <a:t> – pe cicluri universitare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4846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21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</a:t>
            </a:r>
            <a:r>
              <a:rPr lang="en-US" b="1" dirty="0" err="1"/>
              <a:t>educaționale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206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9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lvl="1"/>
            <a:r>
              <a:rPr lang="ro-RO" sz="3000" dirty="0" smtClean="0"/>
              <a:t>Conținutul chestionarului este elaborat, discutat și aprobat în conformitate cu cîteva principii: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  <a:gradFill>
            <a:gsLst>
              <a:gs pos="0">
                <a:schemeClr val="bg1"/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514350" lvl="1" indent="-514350">
              <a:buAutoNum type="alphaLcParenR"/>
            </a:pPr>
            <a:r>
              <a:rPr lang="ro-RO" sz="3000" dirty="0" smtClean="0"/>
              <a:t>principiul confidențialității – asigurarea anonimității studenților participanți la chestionare; </a:t>
            </a:r>
          </a:p>
          <a:p>
            <a:pPr marL="514350" lvl="1" indent="-514350">
              <a:buAutoNum type="alphaLcParenR"/>
            </a:pPr>
            <a:r>
              <a:rPr lang="ro-RO" sz="3000" dirty="0" smtClean="0"/>
              <a:t>principiul transparenței – cunoașterea de către student a rolului normativ și functional al rezultatelor sondajului; </a:t>
            </a:r>
          </a:p>
          <a:p>
            <a:pPr marL="514350" lvl="1" indent="-514350">
              <a:buAutoNum type="alphaLcParenR"/>
            </a:pPr>
            <a:r>
              <a:rPr lang="ro-RO" sz="3000" dirty="0" smtClean="0"/>
              <a:t>principiul respectului reciproc între părțile procesului de evaluare, respectarea căruia se asigură prin procedura de aplicare a chestionarului, operaționalizare a rezultatelor, elaborare a concluziilor și recomandărilor finale.</a:t>
            </a:r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ro-RO" b="1" dirty="0"/>
              <a:t>facilităților </a:t>
            </a:r>
            <a:r>
              <a:rPr lang="ro-RO" b="1" dirty="0" smtClean="0"/>
              <a:t>existente pe cicluri de studii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3981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0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 smtClean="0"/>
              <a:t>materială</a:t>
            </a:r>
            <a:r>
              <a:rPr lang="ro-RO" b="1" dirty="0" smtClean="0"/>
              <a:t> – pe cicluri universitare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0215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7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</a:t>
            </a:r>
            <a:r>
              <a:rPr lang="en-US" b="1" dirty="0" smtClean="0"/>
              <a:t>administrative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0165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27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en-US" b="1" dirty="0" err="1"/>
              <a:t>serviciilor</a:t>
            </a:r>
            <a:r>
              <a:rPr lang="en-US" b="1" dirty="0"/>
              <a:t> </a:t>
            </a:r>
            <a:r>
              <a:rPr lang="ro-RO" b="1" dirty="0"/>
              <a:t>educaționale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377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5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Eficienţa</a:t>
            </a:r>
            <a:r>
              <a:rPr lang="en-US" b="1" dirty="0"/>
              <a:t> </a:t>
            </a:r>
            <a:r>
              <a:rPr lang="en-US" b="1" dirty="0" err="1"/>
              <a:t>facilităților</a:t>
            </a:r>
            <a:r>
              <a:rPr lang="en-US" b="1" dirty="0"/>
              <a:t> </a:t>
            </a:r>
            <a:r>
              <a:rPr lang="en-US" b="1" dirty="0" err="1"/>
              <a:t>existente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7254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4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/>
              <a:t>materială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621220"/>
              </p:ext>
            </p:extLst>
          </p:nvPr>
        </p:nvGraphicFramePr>
        <p:xfrm>
          <a:off x="457200" y="12954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3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o-RO" dirty="0" smtClean="0"/>
              <a:t>Note, sugestii, recomandări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marL="0" indent="0">
              <a:buNone/>
            </a:pPr>
            <a:r>
              <a:rPr lang="fr-FR" sz="2600" b="1" i="1" dirty="0"/>
              <a:t>Facultatea </a:t>
            </a:r>
            <a:r>
              <a:rPr lang="ro-RO" sz="2600" b="1" i="1" dirty="0"/>
              <a:t>Științe Economice</a:t>
            </a:r>
            <a:endParaRPr lang="ru-RU" sz="2600" dirty="0"/>
          </a:p>
          <a:p>
            <a:r>
              <a:rPr lang="ro-RO" sz="2600" dirty="0"/>
              <a:t>Mulțumiri profesorilor pentru profesionalism și dedicație pentru profesie.</a:t>
            </a:r>
            <a:endParaRPr lang="ru-RU" sz="2600" dirty="0"/>
          </a:p>
          <a:p>
            <a:r>
              <a:rPr lang="ro-RO" sz="2600" dirty="0"/>
              <a:t>Vă mulțumesc mult pentru informația utilă și cunoștințele, profesionalismul profesorilor</a:t>
            </a:r>
            <a:endParaRPr lang="ru-RU" sz="2600" dirty="0"/>
          </a:p>
          <a:p>
            <a:r>
              <a:rPr lang="ro-RO" sz="2600" dirty="0"/>
              <a:t>Majoritatea profesorilor citesc din </a:t>
            </a:r>
            <a:r>
              <a:rPr lang="ro-RO" sz="2600" dirty="0" smtClean="0"/>
              <a:t>carte, </a:t>
            </a:r>
            <a:r>
              <a:rPr lang="ro-RO" sz="2600" dirty="0"/>
              <a:t>neintrând în esență, suntem la masterat dar facem dictări la Teoria </a:t>
            </a:r>
            <a:r>
              <a:rPr lang="ro-RO" sz="2600" dirty="0" smtClean="0"/>
              <a:t>deciziilor.</a:t>
            </a:r>
          </a:p>
          <a:p>
            <a:r>
              <a:rPr lang="ro-RO" sz="2600" dirty="0" smtClean="0"/>
              <a:t>Facem </a:t>
            </a:r>
            <a:r>
              <a:rPr lang="ro-RO" sz="2600" dirty="0"/>
              <a:t>Matematică superioară </a:t>
            </a:r>
            <a:r>
              <a:rPr lang="ro-RO" sz="2600" dirty="0" smtClean="0"/>
              <a:t>în </a:t>
            </a:r>
            <a:r>
              <a:rPr lang="ro-RO" sz="2600" dirty="0"/>
              <a:t>workshopuri, lecții deschise interesante!</a:t>
            </a:r>
            <a:endParaRPr lang="ru-RU" sz="2600" dirty="0"/>
          </a:p>
          <a:p>
            <a:r>
              <a:rPr lang="ro-RO" sz="2600" dirty="0"/>
              <a:t>De procurat și instalat în cabinete proiectoare (baza materială). </a:t>
            </a:r>
            <a:endParaRPr lang="ro-RO" sz="2600" dirty="0" smtClean="0"/>
          </a:p>
          <a:p>
            <a:r>
              <a:rPr lang="ro-RO" sz="2600" dirty="0" smtClean="0"/>
              <a:t>Prestația </a:t>
            </a:r>
            <a:r>
              <a:rPr lang="ro-RO" sz="2600" dirty="0"/>
              <a:t>cadrelor didactice este foarte bună, sunt </a:t>
            </a:r>
            <a:r>
              <a:rPr lang="ro-RO" sz="2600" dirty="0" smtClean="0"/>
              <a:t>mulțumită.</a:t>
            </a:r>
            <a:endParaRPr lang="ru-RU" sz="26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83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ro-RO" b="1" i="1" dirty="0"/>
              <a:t>Facultatea Științe Sociale și ale Educației</a:t>
            </a:r>
            <a:endParaRPr lang="ru-RU" dirty="0"/>
          </a:p>
          <a:p>
            <a:r>
              <a:rPr lang="ro-RO" dirty="0"/>
              <a:t>Eficiența serviciilor administrative sunt calitative</a:t>
            </a:r>
            <a:endParaRPr lang="ru-RU" dirty="0"/>
          </a:p>
          <a:p>
            <a:r>
              <a:rPr lang="ro-RO" dirty="0"/>
              <a:t>Baza materială: de lărgit în domeniile patopsihologiei</a:t>
            </a:r>
            <a:endParaRPr lang="ru-RU" dirty="0"/>
          </a:p>
          <a:p>
            <a:r>
              <a:rPr lang="ro-RO" dirty="0"/>
              <a:t>Prestația cadrelor didactice: extrem de buni profesori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o-RO" b="1" i="1" dirty="0"/>
              <a:t>Facultatea Inginerie și Design</a:t>
            </a:r>
            <a:endParaRPr lang="ru-RU" dirty="0"/>
          </a:p>
          <a:p>
            <a:r>
              <a:rPr lang="ro-RO" dirty="0" smtClean="0"/>
              <a:t>De </a:t>
            </a:r>
            <a:r>
              <a:rPr lang="ro-RO" dirty="0"/>
              <a:t>îmbunătățit baza materială (Design)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6019800"/>
          </a:xfrm>
        </p:spPr>
        <p:txBody>
          <a:bodyPr/>
          <a:lstStyle/>
          <a:p>
            <a:pPr marL="0" indent="0">
              <a:buNone/>
            </a:pPr>
            <a:r>
              <a:rPr lang="ro-RO" b="1" i="1" dirty="0" smtClean="0"/>
              <a:t>Facultatea </a:t>
            </a:r>
            <a:r>
              <a:rPr lang="ro-RO" b="1" i="1" dirty="0"/>
              <a:t>de Litere</a:t>
            </a:r>
            <a:endParaRPr lang="ru-RU" dirty="0"/>
          </a:p>
          <a:p>
            <a:r>
              <a:rPr lang="ro-RO" dirty="0"/>
              <a:t>Nu este curat </a:t>
            </a:r>
            <a:r>
              <a:rPr lang="ro-RO" dirty="0" smtClean="0"/>
              <a:t>la punctul </a:t>
            </a:r>
            <a:r>
              <a:rPr lang="ro-RO" dirty="0"/>
              <a:t>sanitar; lipsește săpunul (deseori), </a:t>
            </a:r>
            <a:r>
              <a:rPr lang="ro-RO" dirty="0" smtClean="0"/>
              <a:t>hârtia igienică.</a:t>
            </a:r>
            <a:endParaRPr lang="ru-RU" dirty="0"/>
          </a:p>
          <a:p>
            <a:r>
              <a:rPr lang="ro-RO" dirty="0"/>
              <a:t>În sezonul rece este frig în </a:t>
            </a:r>
            <a:r>
              <a:rPr lang="ro-RO" dirty="0" smtClean="0"/>
              <a:t>universitate.</a:t>
            </a:r>
            <a:endParaRPr lang="ru-RU" dirty="0"/>
          </a:p>
          <a:p>
            <a:r>
              <a:rPr lang="ro-RO" dirty="0"/>
              <a:t>Hârtie igienică, săpun lichid, căldură, lăcatele la veceu sunt </a:t>
            </a:r>
            <a:r>
              <a:rPr lang="ro-RO" dirty="0" smtClean="0"/>
              <a:t>stricate.</a:t>
            </a:r>
            <a:endParaRPr lang="ru-RU" dirty="0"/>
          </a:p>
          <a:p>
            <a:r>
              <a:rPr lang="ro-RO" dirty="0"/>
              <a:t>Hârtie </a:t>
            </a:r>
            <a:r>
              <a:rPr lang="ro-RO" dirty="0" smtClean="0"/>
              <a:t>igienică la </a:t>
            </a:r>
            <a:r>
              <a:rPr lang="ro-RO" dirty="0"/>
              <a:t>baie, cantină, wi-fi </a:t>
            </a:r>
            <a:r>
              <a:rPr lang="ro-RO" dirty="0" smtClean="0"/>
              <a:t>gratuit.</a:t>
            </a:r>
            <a:endParaRPr lang="ru-RU" dirty="0"/>
          </a:p>
          <a:p>
            <a:pPr marL="0" indent="0">
              <a:buNone/>
            </a:pPr>
            <a:r>
              <a:rPr lang="ro-RO" b="1" i="1" dirty="0" smtClean="0"/>
              <a:t>Facultatea </a:t>
            </a:r>
            <a:r>
              <a:rPr lang="ro-RO" b="1" i="1" dirty="0"/>
              <a:t>Biomedicina</a:t>
            </a:r>
            <a:endParaRPr lang="ru-RU" dirty="0"/>
          </a:p>
          <a:p>
            <a:r>
              <a:rPr lang="ro-RO" dirty="0"/>
              <a:t>Organizarea condițiilor adecvate ca: căldură, curățenie, apă, săpun, din cadrul contractului pe care îl achităm!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8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o-RO" dirty="0" smtClean="0"/>
              <a:t>Concluzii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rgbClr val="FF0000"/>
                </a:solidFill>
              </a:rPr>
              <a:t>Aprecierile serviciilor administrative </a:t>
            </a:r>
            <a:r>
              <a:rPr lang="ro-RO" dirty="0"/>
              <a:t>(care în mare parte depășesc </a:t>
            </a:r>
            <a:r>
              <a:rPr lang="ro-RO" dirty="0" smtClean="0"/>
              <a:t>nivelul mediu-înalt) </a:t>
            </a:r>
            <a:r>
              <a:rPr lang="ro-RO" dirty="0"/>
              <a:t>denotă, că studenții evaluează mai înalt:</a:t>
            </a:r>
            <a:endParaRPr lang="en-US" dirty="0"/>
          </a:p>
          <a:p>
            <a:r>
              <a:rPr lang="ro-RO" dirty="0"/>
              <a:t>accesul și calitatea satisfacerii solicitărilor de către </a:t>
            </a:r>
            <a:r>
              <a:rPr lang="ro-RO" dirty="0" smtClean="0"/>
              <a:t>catedre; </a:t>
            </a:r>
            <a:endParaRPr lang="en-US" dirty="0"/>
          </a:p>
          <a:p>
            <a:pPr lvl="0"/>
            <a:r>
              <a:rPr lang="ro-RO" dirty="0" smtClean="0"/>
              <a:t>accesul </a:t>
            </a:r>
            <a:r>
              <a:rPr lang="ro-RO" dirty="0"/>
              <a:t>și calitatea satisfacerii solicitărilor de către </a:t>
            </a:r>
            <a:r>
              <a:rPr lang="ro-RO" dirty="0" smtClean="0"/>
              <a:t>decanate;</a:t>
            </a:r>
          </a:p>
          <a:p>
            <a:pPr lvl="0"/>
            <a:r>
              <a:rPr lang="ro-RO" dirty="0" smtClean="0"/>
              <a:t>accesul </a:t>
            </a:r>
            <a:r>
              <a:rPr lang="ro-RO" dirty="0"/>
              <a:t>la informaţii utile cu privire la </a:t>
            </a:r>
            <a:r>
              <a:rPr lang="ro-RO" dirty="0" smtClean="0"/>
              <a:t>universitate;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0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6553200"/>
          </a:xfrm>
        </p:spPr>
        <p:txBody>
          <a:bodyPr/>
          <a:lstStyle/>
          <a:p>
            <a:pPr marL="0" lvl="1">
              <a:spcBef>
                <a:spcPts val="0"/>
              </a:spcBef>
            </a:pPr>
            <a:r>
              <a:rPr lang="ro-RO" sz="3500" dirty="0"/>
              <a:t>Efectele normative ale sondajului anonim se reflectă în formularea unei aprecieri calitative cuantificabile, la nivelul facultăţii şi universităţii, ca o componentă a evaluării performanţelor profesionale individuale ale personalului didactic și a performanțelor generale ale structurilor administrative și educaționale </a:t>
            </a:r>
            <a:r>
              <a:rPr lang="ro-RO" sz="3500" dirty="0" smtClean="0"/>
              <a:t>ale </a:t>
            </a:r>
            <a:r>
              <a:rPr lang="ro-RO" sz="3500" dirty="0"/>
              <a:t>ULIM. </a:t>
            </a:r>
            <a:endParaRPr lang="en-US" sz="3500" dirty="0"/>
          </a:p>
          <a:p>
            <a:pPr marL="0" lvl="1">
              <a:spcBef>
                <a:spcPts val="0"/>
              </a:spcBef>
            </a:pPr>
            <a:r>
              <a:rPr lang="ro-RO" sz="3500" dirty="0"/>
              <a:t>Efectele funcţionale ale sondajului anonim se reflectă în autoreglarea în sensul îmbunătăţirii continue a calităţii procesului educațional și a prestaţiei cadrelor didactice</a:t>
            </a:r>
            <a:r>
              <a:rPr lang="ro-RO" sz="3500" dirty="0" smtClean="0"/>
              <a:t>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803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1722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err="1"/>
              <a:t>Cele</a:t>
            </a:r>
            <a:r>
              <a:rPr lang="en-US" sz="2500" dirty="0"/>
              <a:t> </a:t>
            </a:r>
            <a:r>
              <a:rPr lang="en-US" sz="2500" dirty="0" err="1"/>
              <a:t>mai</a:t>
            </a:r>
            <a:r>
              <a:rPr lang="en-US" sz="2500" dirty="0"/>
              <a:t> </a:t>
            </a:r>
            <a:r>
              <a:rPr lang="en-US" sz="2500" dirty="0" err="1"/>
              <a:t>înalte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FF0000"/>
                </a:solidFill>
              </a:rPr>
              <a:t>aprecieri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ro-RO" sz="2500" dirty="0" smtClean="0">
                <a:solidFill>
                  <a:srgbClr val="FF0000"/>
                </a:solidFill>
              </a:rPr>
              <a:t>ale </a:t>
            </a:r>
            <a:r>
              <a:rPr lang="en-US" sz="2500" dirty="0" err="1" smtClean="0">
                <a:solidFill>
                  <a:srgbClr val="FF0000"/>
                </a:solidFill>
              </a:rPr>
              <a:t>serviciilor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educaționale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/>
              <a:t>sunt</a:t>
            </a:r>
            <a:r>
              <a:rPr lang="en-US" sz="2500" dirty="0"/>
              <a:t> date:</a:t>
            </a:r>
          </a:p>
          <a:p>
            <a:pPr lvl="0"/>
            <a:r>
              <a:rPr lang="ro-RO" sz="2500" dirty="0"/>
              <a:t>c</a:t>
            </a:r>
            <a:r>
              <a:rPr lang="en-US" sz="2500" dirty="0"/>
              <a:t>alit</a:t>
            </a:r>
            <a:r>
              <a:rPr lang="ro-RO" sz="2500" dirty="0"/>
              <a:t>ății</a:t>
            </a:r>
            <a:r>
              <a:rPr lang="en-US" sz="2500" dirty="0"/>
              <a:t> </a:t>
            </a:r>
            <a:r>
              <a:rPr lang="en-US" sz="2500" dirty="0" err="1"/>
              <a:t>pregătirii</a:t>
            </a:r>
            <a:r>
              <a:rPr lang="en-US" sz="2500" dirty="0"/>
              <a:t> </a:t>
            </a:r>
            <a:r>
              <a:rPr lang="en-US" sz="2500" dirty="0" err="1"/>
              <a:t>didactice</a:t>
            </a:r>
            <a:r>
              <a:rPr lang="en-US" sz="2500" dirty="0"/>
              <a:t> </a:t>
            </a:r>
            <a:r>
              <a:rPr lang="en-US" sz="2500" dirty="0" err="1"/>
              <a:t>şi</a:t>
            </a:r>
            <a:r>
              <a:rPr lang="en-US" sz="2500" dirty="0"/>
              <a:t> </a:t>
            </a:r>
            <a:r>
              <a:rPr lang="en-US" sz="2500" dirty="0" err="1"/>
              <a:t>ştiinţifice</a:t>
            </a:r>
            <a:r>
              <a:rPr lang="en-US" sz="2500" dirty="0"/>
              <a:t> a </a:t>
            </a:r>
            <a:r>
              <a:rPr lang="en-US" sz="2500" dirty="0" err="1"/>
              <a:t>personalului</a:t>
            </a:r>
            <a:r>
              <a:rPr lang="en-US" sz="2500" dirty="0"/>
              <a:t> </a:t>
            </a:r>
            <a:r>
              <a:rPr lang="en-US" sz="2500" dirty="0" smtClean="0"/>
              <a:t>didactic</a:t>
            </a:r>
            <a:r>
              <a:rPr lang="ro-RO" sz="2500" dirty="0" smtClean="0"/>
              <a:t>;</a:t>
            </a:r>
          </a:p>
          <a:p>
            <a:pPr lvl="0"/>
            <a:r>
              <a:rPr lang="en-US" sz="2500" dirty="0" err="1"/>
              <a:t>sprijinului</a:t>
            </a:r>
            <a:r>
              <a:rPr lang="en-US" sz="2500" dirty="0"/>
              <a:t> </a:t>
            </a:r>
            <a:r>
              <a:rPr lang="en-US" sz="2500" dirty="0" err="1"/>
              <a:t>oferit</a:t>
            </a:r>
            <a:r>
              <a:rPr lang="en-US" sz="2500" dirty="0"/>
              <a:t> din </a:t>
            </a:r>
            <a:r>
              <a:rPr lang="en-US" sz="2500" dirty="0" err="1"/>
              <a:t>partea</a:t>
            </a:r>
            <a:r>
              <a:rPr lang="en-US" sz="2500" dirty="0"/>
              <a:t> </a:t>
            </a:r>
            <a:r>
              <a:rPr lang="en-US" sz="2500" dirty="0" err="1"/>
              <a:t>tutorilor</a:t>
            </a:r>
            <a:r>
              <a:rPr lang="en-US" sz="2500" dirty="0"/>
              <a:t> - </a:t>
            </a:r>
            <a:r>
              <a:rPr lang="en-US" sz="2500" dirty="0" err="1"/>
              <a:t>îndrumătorilor</a:t>
            </a:r>
            <a:r>
              <a:rPr lang="en-US" sz="2500" dirty="0"/>
              <a:t> de </a:t>
            </a:r>
            <a:r>
              <a:rPr lang="en-US" sz="2500" dirty="0" err="1"/>
              <a:t>grupă</a:t>
            </a:r>
            <a:r>
              <a:rPr lang="en-US" sz="2500" dirty="0"/>
              <a:t> </a:t>
            </a:r>
            <a:r>
              <a:rPr lang="en-US" sz="2500" dirty="0" err="1" smtClean="0"/>
              <a:t>academică</a:t>
            </a:r>
            <a:r>
              <a:rPr lang="ro-RO" sz="2500" dirty="0" smtClean="0"/>
              <a:t>;</a:t>
            </a:r>
          </a:p>
          <a:p>
            <a:pPr lvl="0"/>
            <a:r>
              <a:rPr lang="ro-RO" sz="2500" dirty="0"/>
              <a:t>f</a:t>
            </a:r>
            <a:r>
              <a:rPr lang="en-US" sz="2500" dirty="0" err="1" smtClean="0"/>
              <a:t>acilit</a:t>
            </a:r>
            <a:r>
              <a:rPr lang="ro-RO" sz="2500" dirty="0" err="1" smtClean="0"/>
              <a:t>ării</a:t>
            </a:r>
            <a:r>
              <a:rPr lang="en-US" sz="2500" dirty="0" smtClean="0"/>
              <a:t> </a:t>
            </a:r>
            <a:r>
              <a:rPr lang="en-US" sz="2500" dirty="0" err="1"/>
              <a:t>participării</a:t>
            </a:r>
            <a:r>
              <a:rPr lang="en-US" sz="2500" dirty="0"/>
              <a:t> </a:t>
            </a:r>
            <a:r>
              <a:rPr lang="en-US" sz="2500" dirty="0" err="1"/>
              <a:t>studenţilor</a:t>
            </a:r>
            <a:r>
              <a:rPr lang="en-US" sz="2500" dirty="0"/>
              <a:t> la </a:t>
            </a:r>
            <a:r>
              <a:rPr lang="en-US" sz="2500" dirty="0" err="1"/>
              <a:t>stagii</a:t>
            </a:r>
            <a:r>
              <a:rPr lang="en-US" sz="2500" dirty="0"/>
              <a:t> de </a:t>
            </a:r>
            <a:r>
              <a:rPr lang="en-US" sz="2500" dirty="0" err="1"/>
              <a:t>practică</a:t>
            </a:r>
            <a:r>
              <a:rPr lang="en-US" sz="2500" dirty="0"/>
              <a:t> </a:t>
            </a:r>
            <a:r>
              <a:rPr lang="en-US" sz="2500" dirty="0" err="1"/>
              <a:t>în</a:t>
            </a:r>
            <a:r>
              <a:rPr lang="en-US" sz="2500" dirty="0"/>
              <a:t> </a:t>
            </a:r>
            <a:r>
              <a:rPr lang="en-US" sz="2500" dirty="0" err="1" smtClean="0"/>
              <a:t>domeniu</a:t>
            </a:r>
            <a:r>
              <a:rPr lang="ro-RO" sz="2500" dirty="0" smtClean="0"/>
              <a:t>;</a:t>
            </a:r>
            <a:endParaRPr lang="en-US" sz="2500" dirty="0"/>
          </a:p>
          <a:p>
            <a:r>
              <a:rPr lang="en-US" sz="2500" dirty="0" err="1"/>
              <a:t>informaţiilor</a:t>
            </a:r>
            <a:r>
              <a:rPr lang="en-US" sz="2500" dirty="0"/>
              <a:t> </a:t>
            </a:r>
            <a:r>
              <a:rPr lang="en-US" sz="2500" dirty="0" err="1"/>
              <a:t>disponibile</a:t>
            </a:r>
            <a:r>
              <a:rPr lang="en-US" sz="2500" dirty="0"/>
              <a:t> </a:t>
            </a:r>
            <a:r>
              <a:rPr lang="en-US" sz="2500" dirty="0" err="1"/>
              <a:t>despre</a:t>
            </a:r>
            <a:r>
              <a:rPr lang="en-US" sz="2500" dirty="0"/>
              <a:t> </a:t>
            </a:r>
            <a:r>
              <a:rPr lang="en-US" sz="2500" dirty="0" err="1" smtClean="0"/>
              <a:t>cursurile</a:t>
            </a:r>
            <a:r>
              <a:rPr lang="ro-RO" sz="2500" dirty="0" smtClean="0"/>
              <a:t> (inclusiv opționale)</a:t>
            </a:r>
            <a:r>
              <a:rPr lang="en-US" sz="2500" dirty="0" smtClean="0"/>
              <a:t> </a:t>
            </a:r>
            <a:r>
              <a:rPr lang="en-US" sz="2500" dirty="0"/>
              <a:t>care </a:t>
            </a:r>
            <a:r>
              <a:rPr lang="en-US" sz="2500" dirty="0" err="1"/>
              <a:t>vor</a:t>
            </a:r>
            <a:r>
              <a:rPr lang="en-US" sz="2500" dirty="0"/>
              <a:t> fi </a:t>
            </a:r>
            <a:r>
              <a:rPr lang="en-US" sz="2500" dirty="0" err="1" smtClean="0"/>
              <a:t>urmate</a:t>
            </a:r>
            <a:r>
              <a:rPr lang="ro-RO" sz="2500" dirty="0" smtClean="0"/>
              <a:t>;</a:t>
            </a:r>
            <a:endParaRPr lang="en-US" sz="2500" dirty="0"/>
          </a:p>
          <a:p>
            <a:pPr lvl="0"/>
            <a:r>
              <a:rPr lang="ro-RO" sz="2500" dirty="0" smtClean="0"/>
              <a:t>orarului </a:t>
            </a:r>
            <a:r>
              <a:rPr lang="ro-RO" sz="2500" dirty="0"/>
              <a:t>disciplinelor </a:t>
            </a:r>
            <a:r>
              <a:rPr lang="ro-RO" sz="2500" dirty="0" smtClean="0"/>
              <a:t>studiate și s</a:t>
            </a:r>
            <a:r>
              <a:rPr lang="en-US" sz="2500" dirty="0" err="1" smtClean="0"/>
              <a:t>ervicii</a:t>
            </a:r>
            <a:r>
              <a:rPr lang="ro-RO" sz="2500" dirty="0" smtClean="0"/>
              <a:t>lor</a:t>
            </a:r>
            <a:r>
              <a:rPr lang="en-US" sz="2500" dirty="0" smtClean="0"/>
              <a:t> </a:t>
            </a:r>
            <a:r>
              <a:rPr lang="en-US" sz="2500" dirty="0"/>
              <a:t>de </a:t>
            </a:r>
            <a:r>
              <a:rPr lang="en-US" sz="2500" dirty="0" err="1"/>
              <a:t>consiliere</a:t>
            </a:r>
            <a:r>
              <a:rPr lang="ro-RO" sz="2500" dirty="0"/>
              <a:t>, consultanță în carieră</a:t>
            </a:r>
            <a:r>
              <a:rPr lang="en-US" sz="2500" dirty="0"/>
              <a:t> </a:t>
            </a:r>
            <a:r>
              <a:rPr lang="en-US" sz="2500" dirty="0" err="1"/>
              <a:t>oferite</a:t>
            </a:r>
            <a:r>
              <a:rPr lang="en-US" sz="2500" dirty="0"/>
              <a:t> </a:t>
            </a:r>
            <a:r>
              <a:rPr lang="en-US" sz="2500" dirty="0" err="1" smtClean="0"/>
              <a:t>studenţilor</a:t>
            </a:r>
            <a:r>
              <a:rPr lang="ro-RO" sz="2500" dirty="0" smtClean="0"/>
              <a:t>;</a:t>
            </a:r>
            <a:endParaRPr lang="en-US" sz="2500" dirty="0"/>
          </a:p>
          <a:p>
            <a:pPr lvl="0"/>
            <a:r>
              <a:rPr lang="en-US" sz="2500" dirty="0" err="1" smtClean="0"/>
              <a:t>sprijinului</a:t>
            </a:r>
            <a:r>
              <a:rPr lang="en-US" sz="2500" dirty="0" smtClean="0"/>
              <a:t> </a:t>
            </a:r>
            <a:r>
              <a:rPr lang="en-US" sz="2500" dirty="0" err="1"/>
              <a:t>oferit</a:t>
            </a:r>
            <a:r>
              <a:rPr lang="en-US" sz="2500" dirty="0"/>
              <a:t> din </a:t>
            </a:r>
            <a:r>
              <a:rPr lang="en-US" sz="2500" dirty="0" err="1"/>
              <a:t>partea</a:t>
            </a:r>
            <a:r>
              <a:rPr lang="en-US" sz="2500" dirty="0"/>
              <a:t> </a:t>
            </a:r>
            <a:r>
              <a:rPr lang="en-US" sz="2500" dirty="0" err="1"/>
              <a:t>tutorilor</a:t>
            </a:r>
            <a:r>
              <a:rPr lang="en-US" sz="2500" dirty="0"/>
              <a:t> - </a:t>
            </a:r>
            <a:r>
              <a:rPr lang="en-US" sz="2500" dirty="0" err="1"/>
              <a:t>îndrumătorilor</a:t>
            </a:r>
            <a:r>
              <a:rPr lang="en-US" sz="2500" dirty="0"/>
              <a:t> de </a:t>
            </a:r>
            <a:r>
              <a:rPr lang="en-US" sz="2500" dirty="0" err="1"/>
              <a:t>grupă</a:t>
            </a:r>
            <a:r>
              <a:rPr lang="en-US" sz="2500" dirty="0"/>
              <a:t> </a:t>
            </a:r>
            <a:r>
              <a:rPr lang="en-US" sz="2500" dirty="0" err="1"/>
              <a:t>academică</a:t>
            </a:r>
            <a:r>
              <a:rPr lang="en-US" sz="2500" dirty="0"/>
              <a:t>.</a:t>
            </a:r>
          </a:p>
          <a:p>
            <a:pPr marL="0" lvl="0" indent="0">
              <a:buNone/>
            </a:pPr>
            <a:r>
              <a:rPr lang="en-US" sz="2500" dirty="0" err="1" smtClean="0"/>
              <a:t>Modificări</a:t>
            </a:r>
            <a:r>
              <a:rPr lang="ro-RO" sz="2500" dirty="0" smtClean="0"/>
              <a:t>le </a:t>
            </a:r>
            <a:r>
              <a:rPr lang="en-US" sz="2500" dirty="0" err="1" smtClean="0"/>
              <a:t>față</a:t>
            </a:r>
            <a:r>
              <a:rPr lang="en-US" sz="2500" dirty="0" smtClean="0"/>
              <a:t> </a:t>
            </a:r>
            <a:r>
              <a:rPr lang="en-US" sz="2500" dirty="0"/>
              <a:t>de </a:t>
            </a:r>
            <a:r>
              <a:rPr lang="en-US" sz="2500" dirty="0" err="1"/>
              <a:t>datele</a:t>
            </a:r>
            <a:r>
              <a:rPr lang="en-US" sz="2500" dirty="0"/>
              <a:t> din </a:t>
            </a:r>
            <a:r>
              <a:rPr lang="en-US" sz="2500" dirty="0" err="1"/>
              <a:t>anul</a:t>
            </a:r>
            <a:r>
              <a:rPr lang="en-US" sz="2500" dirty="0"/>
              <a:t> </a:t>
            </a:r>
            <a:r>
              <a:rPr lang="en-US" sz="2500" dirty="0" err="1" smtClean="0"/>
              <a:t>trecut</a:t>
            </a:r>
            <a:r>
              <a:rPr lang="ro-RO" sz="2500" dirty="0"/>
              <a:t> </a:t>
            </a:r>
            <a:r>
              <a:rPr lang="en-US" sz="2500" dirty="0" smtClean="0"/>
              <a:t>au </a:t>
            </a:r>
            <a:r>
              <a:rPr lang="ro-RO" sz="2500" dirty="0" smtClean="0"/>
              <a:t>tins spre aprecieri mai pozitive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833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rgbClr val="FF0000"/>
                </a:solidFill>
              </a:rPr>
              <a:t>Aprecierea facilităților existente la universitate </a:t>
            </a:r>
            <a:r>
              <a:rPr lang="ro-RO" dirty="0"/>
              <a:t>scoate în evidență evaluări </a:t>
            </a:r>
            <a:r>
              <a:rPr lang="ro-RO" dirty="0" smtClean="0"/>
              <a:t>aproape similare cu cele din anul trecut. Cele mai joase aprecieri:</a:t>
            </a:r>
            <a:endParaRPr lang="en-US" dirty="0"/>
          </a:p>
          <a:p>
            <a:pPr lvl="0"/>
            <a:r>
              <a:rPr lang="en-US" dirty="0" err="1"/>
              <a:t>facilităţilor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serviciilor</a:t>
            </a:r>
            <a:r>
              <a:rPr lang="en-US" dirty="0"/>
              <a:t> </a:t>
            </a:r>
            <a:r>
              <a:rPr lang="en-US" dirty="0" err="1"/>
              <a:t>oferite</a:t>
            </a:r>
            <a:r>
              <a:rPr lang="en-US" dirty="0"/>
              <a:t> </a:t>
            </a:r>
            <a:r>
              <a:rPr lang="en-US" dirty="0" err="1"/>
              <a:t>studenţilor</a:t>
            </a:r>
            <a:r>
              <a:rPr lang="en-US" dirty="0"/>
              <a:t> cu </a:t>
            </a:r>
            <a:r>
              <a:rPr lang="en-US" dirty="0" err="1" smtClean="0"/>
              <a:t>dizabilităţi</a:t>
            </a:r>
            <a:r>
              <a:rPr lang="ro-RO" dirty="0" smtClean="0"/>
              <a:t>;</a:t>
            </a:r>
          </a:p>
          <a:p>
            <a:pPr lvl="0"/>
            <a:r>
              <a:rPr lang="ro-RO" dirty="0" smtClean="0"/>
              <a:t> condițiile igienico-sanitare.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o-RO" altLang="en-US" dirty="0" smtClean="0"/>
              <a:t>Proiect de hotărîre</a:t>
            </a:r>
            <a:endParaRPr lang="fr-CA" altLang="en-US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599"/>
          </a:xfrm>
        </p:spPr>
        <p:txBody>
          <a:bodyPr/>
          <a:lstStyle/>
          <a:p>
            <a:r>
              <a:rPr lang="ro-RO" altLang="en-US" sz="3600" dirty="0" smtClean="0"/>
              <a:t>A </a:t>
            </a:r>
            <a:r>
              <a:rPr lang="en-US" altLang="en-US" sz="3600" dirty="0" err="1" smtClean="0"/>
              <a:t>lua</a:t>
            </a:r>
            <a:r>
              <a:rPr lang="en-US" altLang="en-US" sz="3600" dirty="0" smtClean="0"/>
              <a:t> act de</a:t>
            </a:r>
            <a:r>
              <a:rPr lang="ro-RO" altLang="en-US" sz="3600" dirty="0" smtClean="0"/>
              <a:t> rezultatele </a:t>
            </a:r>
            <a:r>
              <a:rPr lang="ro-RO" altLang="en-US" sz="3600" dirty="0"/>
              <a:t>S</a:t>
            </a:r>
            <a:r>
              <a:rPr lang="ro-RO" sz="3600" dirty="0" smtClean="0"/>
              <a:t>ondajului anonim al </a:t>
            </a:r>
            <a:r>
              <a:rPr lang="ro-RO" sz="3600" dirty="0" smtClean="0"/>
              <a:t>opiniei </a:t>
            </a:r>
            <a:r>
              <a:rPr lang="ro-RO" sz="3600" dirty="0" smtClean="0"/>
              <a:t>studenților </a:t>
            </a:r>
            <a:r>
              <a:rPr lang="ro-RO" sz="3600" b="1" dirty="0" smtClean="0"/>
              <a:t>„</a:t>
            </a:r>
            <a:r>
              <a:rPr lang="ro-RO" sz="3600" b="1" dirty="0"/>
              <a:t>A</a:t>
            </a:r>
            <a:r>
              <a:rPr lang="en-US" sz="3600" b="1" dirty="0" err="1" smtClean="0"/>
              <a:t>sigurarea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calității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studiilor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univ</a:t>
            </a:r>
            <a:r>
              <a:rPr lang="ro-RO" sz="3600" b="1" dirty="0" smtClean="0"/>
              <a:t>e</a:t>
            </a:r>
            <a:r>
              <a:rPr lang="en-US" sz="3600" b="1" dirty="0" err="1" smtClean="0"/>
              <a:t>rsitare</a:t>
            </a:r>
            <a:r>
              <a:rPr lang="en-US" sz="3600" b="1" dirty="0" smtClean="0"/>
              <a:t> la </a:t>
            </a:r>
            <a:r>
              <a:rPr lang="ro-RO" sz="3600" b="1" dirty="0" smtClean="0"/>
              <a:t>ULIM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în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contextul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exigențelor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europene</a:t>
            </a:r>
            <a:r>
              <a:rPr lang="ro-RO" sz="3600" b="1" dirty="0" smtClean="0"/>
              <a:t>” - </a:t>
            </a:r>
            <a:r>
              <a:rPr lang="ro-RO" sz="3600" b="1" dirty="0" smtClean="0"/>
              <a:t>2019</a:t>
            </a:r>
            <a:r>
              <a:rPr lang="fr-CA" altLang="en-US" sz="3600" b="1" dirty="0" smtClean="0"/>
              <a:t>. </a:t>
            </a:r>
            <a:endParaRPr lang="fr-CA" altLang="en-US" sz="3600" b="1" dirty="0" smtClean="0"/>
          </a:p>
          <a:p>
            <a:r>
              <a:rPr lang="ro-RO" sz="3600" dirty="0" smtClean="0"/>
              <a:t>A analiza rezultatele în ședințele catedrelor și consiliilor profesorale de la facultăți, elaborînd </a:t>
            </a:r>
            <a:r>
              <a:rPr lang="ro-RO" sz="3600" dirty="0"/>
              <a:t>măsuri curente şi globale de îmbunătăţire </a:t>
            </a:r>
            <a:r>
              <a:rPr lang="ro-RO" sz="3600" dirty="0" smtClean="0"/>
              <a:t>a </a:t>
            </a:r>
            <a:r>
              <a:rPr lang="ro-RO" sz="3600" dirty="0"/>
              <a:t>calităţii activităţii educative</a:t>
            </a:r>
            <a:r>
              <a:rPr lang="ro-RO" sz="3600" dirty="0" smtClean="0"/>
              <a:t>.</a:t>
            </a:r>
          </a:p>
          <a:p>
            <a:endParaRPr lang="fr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Eșantion implicat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61028025"/>
              </p:ext>
            </p:extLst>
          </p:nvPr>
        </p:nvGraphicFramePr>
        <p:xfrm>
          <a:off x="4645026" y="1295396"/>
          <a:ext cx="4194174" cy="5334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191">
                  <a:extLst>
                    <a:ext uri="{9D8B030D-6E8A-4147-A177-3AD203B41FA5}">
                      <a16:colId xmlns:a16="http://schemas.microsoft.com/office/drawing/2014/main" val="3398436636"/>
                    </a:ext>
                  </a:extLst>
                </a:gridCol>
                <a:gridCol w="1584583">
                  <a:extLst>
                    <a:ext uri="{9D8B030D-6E8A-4147-A177-3AD203B41FA5}">
                      <a16:colId xmlns:a16="http://schemas.microsoft.com/office/drawing/2014/main" val="193055128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18354570"/>
                    </a:ext>
                  </a:extLst>
                </a:gridCol>
              </a:tblGrid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 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o-RO" sz="3200" b="1" dirty="0" smtClean="0">
                        <a:effectLst/>
                      </a:endParaRPr>
                    </a:p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b="1" dirty="0" smtClean="0">
                          <a:effectLst/>
                        </a:rPr>
                        <a:t>Nr.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o-RO" sz="3200" b="1" dirty="0" smtClean="0">
                        <a:effectLst/>
                      </a:endParaRPr>
                    </a:p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b="1" dirty="0" smtClean="0">
                          <a:effectLst/>
                        </a:rPr>
                        <a:t>%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0747605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Drept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99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22,0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8834918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ȘE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90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20,0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780492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b="1">
                          <a:effectLst/>
                        </a:rPr>
                        <a:t>BME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70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15,5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1391830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b="1">
                          <a:effectLst/>
                        </a:rPr>
                        <a:t>Litere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60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13,3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529571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b="1">
                          <a:effectLst/>
                        </a:rPr>
                        <a:t>IID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23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5,1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0889103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b="1">
                          <a:effectLst/>
                        </a:rPr>
                        <a:t>RIȘPJ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30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6,7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7511924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b="1">
                          <a:effectLst/>
                        </a:rPr>
                        <a:t>ȘSE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79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17,5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6505608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Total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451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100,0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4807360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9015865"/>
              </p:ext>
            </p:extLst>
          </p:nvPr>
        </p:nvGraphicFramePr>
        <p:xfrm>
          <a:off x="304800" y="1295396"/>
          <a:ext cx="4192588" cy="533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Ani de studiu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3860515"/>
              </p:ext>
            </p:extLst>
          </p:nvPr>
        </p:nvGraphicFramePr>
        <p:xfrm>
          <a:off x="5210175" y="1417640"/>
          <a:ext cx="3781424" cy="2997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894">
                  <a:extLst>
                    <a:ext uri="{9D8B030D-6E8A-4147-A177-3AD203B41FA5}">
                      <a16:colId xmlns:a16="http://schemas.microsoft.com/office/drawing/2014/main" val="313488220"/>
                    </a:ext>
                  </a:extLst>
                </a:gridCol>
                <a:gridCol w="1276662">
                  <a:extLst>
                    <a:ext uri="{9D8B030D-6E8A-4147-A177-3AD203B41FA5}">
                      <a16:colId xmlns:a16="http://schemas.microsoft.com/office/drawing/2014/main" val="2182592257"/>
                    </a:ext>
                  </a:extLst>
                </a:gridCol>
                <a:gridCol w="1219868">
                  <a:extLst>
                    <a:ext uri="{9D8B030D-6E8A-4147-A177-3AD203B41FA5}">
                      <a16:colId xmlns:a16="http://schemas.microsoft.com/office/drawing/2014/main" val="4176180194"/>
                    </a:ext>
                  </a:extLst>
                </a:gridCol>
              </a:tblGrid>
              <a:tr h="1018997"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o-RO" sz="28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o-RO" sz="28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Nr.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o-RO" sz="2800" dirty="0" smtClean="0">
                        <a:effectLst/>
                      </a:endParaRPr>
                    </a:p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o-RO" sz="2800" dirty="0" smtClean="0">
                        <a:effectLst/>
                      </a:endParaRPr>
                    </a:p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2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6289741"/>
                  </a:ext>
                </a:extLst>
              </a:tr>
              <a:tr h="494670"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1,00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205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45,5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2732776"/>
                  </a:ext>
                </a:extLst>
              </a:tr>
              <a:tr h="494670"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2,00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118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26,2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818012"/>
                  </a:ext>
                </a:extLst>
              </a:tr>
              <a:tr h="494670"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3,00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128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28,4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4227708"/>
                  </a:ext>
                </a:extLst>
              </a:tr>
              <a:tr h="494670"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Total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</a:rPr>
                        <a:t>451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100,0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7475204"/>
                  </a:ext>
                </a:extLst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7874105"/>
              </p:ext>
            </p:extLst>
          </p:nvPr>
        </p:nvGraphicFramePr>
        <p:xfrm>
          <a:off x="152400" y="1143000"/>
          <a:ext cx="50577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1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Ciclul de studii universitare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5078074"/>
              </p:ext>
            </p:extLst>
          </p:nvPr>
        </p:nvGraphicFramePr>
        <p:xfrm>
          <a:off x="5334000" y="1143000"/>
          <a:ext cx="3581401" cy="2895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2340">
                  <a:extLst>
                    <a:ext uri="{9D8B030D-6E8A-4147-A177-3AD203B41FA5}">
                      <a16:colId xmlns:a16="http://schemas.microsoft.com/office/drawing/2014/main" val="256875144"/>
                    </a:ext>
                  </a:extLst>
                </a:gridCol>
                <a:gridCol w="1225216">
                  <a:extLst>
                    <a:ext uri="{9D8B030D-6E8A-4147-A177-3AD203B41FA5}">
                      <a16:colId xmlns:a16="http://schemas.microsoft.com/office/drawing/2014/main" val="2504405267"/>
                    </a:ext>
                  </a:extLst>
                </a:gridCol>
                <a:gridCol w="1083845">
                  <a:extLst>
                    <a:ext uri="{9D8B030D-6E8A-4147-A177-3AD203B41FA5}">
                      <a16:colId xmlns:a16="http://schemas.microsoft.com/office/drawing/2014/main" val="1904770775"/>
                    </a:ext>
                  </a:extLst>
                </a:gridCol>
              </a:tblGrid>
              <a:tr h="604469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o-RO" sz="3200" dirty="0" smtClean="0">
                        <a:effectLst/>
                      </a:endParaRPr>
                    </a:p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dirty="0" smtClean="0">
                          <a:effectLst/>
                        </a:rPr>
                        <a:t>Nr</a:t>
                      </a:r>
                      <a:r>
                        <a:rPr lang="ro-RO" sz="3200" dirty="0">
                          <a:effectLst/>
                        </a:rPr>
                        <a:t>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o-RO" sz="3200" dirty="0" smtClean="0">
                        <a:effectLst/>
                      </a:endParaRPr>
                    </a:p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o-RO" sz="3200" dirty="0" smtClean="0">
                          <a:effectLst/>
                        </a:rPr>
                        <a:t>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3169332"/>
                  </a:ext>
                </a:extLst>
              </a:tr>
              <a:tr h="604469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1,00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328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72,7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8018451"/>
                  </a:ext>
                </a:extLst>
              </a:tr>
              <a:tr h="604469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2,00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123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27,3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229422"/>
                  </a:ext>
                </a:extLst>
              </a:tr>
              <a:tr h="1082192">
                <a:tc>
                  <a:txBody>
                    <a:bodyPr/>
                    <a:lstStyle/>
                    <a:p>
                      <a:pPr marL="0" marR="38100"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Total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451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810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100,0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7333394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6336780"/>
              </p:ext>
            </p:extLst>
          </p:nvPr>
        </p:nvGraphicFramePr>
        <p:xfrm>
          <a:off x="228600" y="1143000"/>
          <a:ext cx="495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0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1833</Words>
  <Application>Microsoft Office PowerPoint</Application>
  <PresentationFormat>Экран (4:3)</PresentationFormat>
  <Paragraphs>387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69" baseType="lpstr">
      <vt:lpstr>SimSun</vt:lpstr>
      <vt:lpstr>Arial</vt:lpstr>
      <vt:lpstr>Calibri</vt:lpstr>
      <vt:lpstr>Technical Italic</vt:lpstr>
      <vt:lpstr>Times New Roman</vt:lpstr>
      <vt:lpstr>139</vt:lpstr>
      <vt:lpstr>1_139</vt:lpstr>
      <vt:lpstr>Studiu sociologic în baza sondajului de opinie a studenţilor privind calitatea proceselor universitare în anul universitar 2018-2019 </vt:lpstr>
      <vt:lpstr>Презентация PowerPoint</vt:lpstr>
      <vt:lpstr>Презентация PowerPoint</vt:lpstr>
      <vt:lpstr>Презентация PowerPoint</vt:lpstr>
      <vt:lpstr>Conținutul chestionarului este elaborat, discutat și aprobat în conformitate cu cîteva principii: </vt:lpstr>
      <vt:lpstr>Презентация PowerPoint</vt:lpstr>
      <vt:lpstr>Eșantion implicat</vt:lpstr>
      <vt:lpstr>Ani de studiu</vt:lpstr>
      <vt:lpstr>Ciclul de studii universitare</vt:lpstr>
      <vt:lpstr>Презентация PowerPoint</vt:lpstr>
      <vt:lpstr>Date generale: Eficiența serviciilor administrative</vt:lpstr>
      <vt:lpstr>Accesul și calitatea satisfacerii solicitărilor de către rectorat</vt:lpstr>
      <vt:lpstr>Accesul și calitatea satisfacerii solicitărilor de către Oficiul Suport Academic</vt:lpstr>
      <vt:lpstr>Accesul și calitatea satisfacerii solicitărilor de către decanat</vt:lpstr>
      <vt:lpstr>Accesul și calitatea satisfacerii solicitărilor de către catedra de profil</vt:lpstr>
      <vt:lpstr>Accesul și calitatea satisfacerii solicitărilor de către Secția Cotracte studenți</vt:lpstr>
      <vt:lpstr>Accesul la informaţii utile cu privire la universitate (informaţiile de pe pagina web, facebook, anunţuri la aviziere)</vt:lpstr>
      <vt:lpstr>Eficienţa organizaţiilor studenţeşti şi a reprezentanţilor studenţilor</vt:lpstr>
      <vt:lpstr>Eficienţa serviciilor educaționale: date generale</vt:lpstr>
      <vt:lpstr>Informaţiile disponibile la începutul fiecărui semestru despre cursurile care vor fi urmate</vt:lpstr>
      <vt:lpstr>Informaţiile disponibile despre cursurile opţionale din care puteţi să alegeţi</vt:lpstr>
      <vt:lpstr>Sprijinul oferit din partea tutorilor - îndrumătorilor de grupă academică</vt:lpstr>
      <vt:lpstr>Calitatea pregătirii didactice şi ştiinţifice a personalului didactic de la facultate</vt:lpstr>
      <vt:lpstr>Facilitarea de către facultate a participării studenţilor la stagii de practică în domeniu</vt:lpstr>
      <vt:lpstr>Orarul disciplinelor studiate</vt:lpstr>
      <vt:lpstr>Servicii de consiliere, consultanță în carieră oferite studenţilor</vt:lpstr>
      <vt:lpstr>Sprijinul pentru mobilităţi internaţionale</vt:lpstr>
      <vt:lpstr>Oferirea în cadrul universităţii a oportunităţilor de a lua parte la activităţi extracurriculare (asociaţii, cercuri, diverse evenimente, etc.)</vt:lpstr>
      <vt:lpstr>Eficienţa facilităților existente. Date generale</vt:lpstr>
      <vt:lpstr>Condițiile igienico-sanitare existente</vt:lpstr>
      <vt:lpstr>Serviciile de foto-copiere existente</vt:lpstr>
      <vt:lpstr>Serviciile oferite la cantinele şi cafetăriile studenţeşti din cadrul ULIM (meniu, servire, program)</vt:lpstr>
      <vt:lpstr>Calitatea serviciilor medicale oferite în cadrul universităţii</vt:lpstr>
      <vt:lpstr>Posibilitatea de a obţine un loc de cazare în căminul studenţesc</vt:lpstr>
      <vt:lpstr>Calitatea condiţiilor de trai existente în căminul studenţesc – dacă beneficiați</vt:lpstr>
      <vt:lpstr>Facilităţi şi servicii oferite studenţilor cu dizabilităţi</vt:lpstr>
      <vt:lpstr>Baza materială</vt:lpstr>
      <vt:lpstr>Spaţiile dedicate activităţilor de învăţare (capacitatea spaţiilor, condiţii termice, acustice)</vt:lpstr>
      <vt:lpstr>Echipamentele disponibile pentru cursurile practice/laboratoare </vt:lpstr>
      <vt:lpstr>Dotarea bibliotecilor (diversitatea şi actualitatea publicaţiilor, numărul de exemplare, baze de date online)</vt:lpstr>
      <vt:lpstr>Dotarea sălilor de curs cu tehnologii informaționale</vt:lpstr>
      <vt:lpstr>Calitatea bazei materiale în general în universitate</vt:lpstr>
      <vt:lpstr>Calitatea bazei materiale șa facultate</vt:lpstr>
      <vt:lpstr>Eficienţa serviciilor administrative – pe ani de studii</vt:lpstr>
      <vt:lpstr>Eficienţa serviciilor educaționale – pe ani de studii</vt:lpstr>
      <vt:lpstr>Eficienţa facilităților existente – pe ani de studii</vt:lpstr>
      <vt:lpstr>Baza materială  - pe ani de studii</vt:lpstr>
      <vt:lpstr>Eficienţa serviciilor administrative – pe cicluri universitare</vt:lpstr>
      <vt:lpstr>Eficienţa serviciilor educaționale</vt:lpstr>
      <vt:lpstr>Eficienţa facilităților existente pe cicluri de studii</vt:lpstr>
      <vt:lpstr>Baza materială – pe cicluri universitare</vt:lpstr>
      <vt:lpstr>Eficienţa serviciilor administrative</vt:lpstr>
      <vt:lpstr>Eficienţa serviciilor educaționale</vt:lpstr>
      <vt:lpstr>Eficienţa facilităților existente</vt:lpstr>
      <vt:lpstr>Baza materială</vt:lpstr>
      <vt:lpstr>Note, sugestii, recomandări</vt:lpstr>
      <vt:lpstr>Презентация PowerPoint</vt:lpstr>
      <vt:lpstr>Презентация PowerPoint</vt:lpstr>
      <vt:lpstr>Concluzii</vt:lpstr>
      <vt:lpstr>Презентация PowerPoint</vt:lpstr>
      <vt:lpstr>Презентация PowerPoint</vt:lpstr>
      <vt:lpstr>Proiect de hotărîre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SONDAJULUI ANONIM AL  OPINIEI STUDENȚILOR „OPŢIUNI PENTRU ÎMBUNĂTĂŢIREA CALITĂŢII STUDIILOR LA ULIM” 2014</dc:title>
  <dc:creator>srusnac</dc:creator>
  <cp:lastModifiedBy>Пользователь</cp:lastModifiedBy>
  <cp:revision>133</cp:revision>
  <cp:lastPrinted>2018-05-03T18:38:29Z</cp:lastPrinted>
  <dcterms:created xsi:type="dcterms:W3CDTF">2014-10-26T09:02:09Z</dcterms:created>
  <dcterms:modified xsi:type="dcterms:W3CDTF">2019-06-26T12:50:06Z</dcterms:modified>
</cp:coreProperties>
</file>