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58"/>
  </p:notesMasterIdLst>
  <p:handoutMasterIdLst>
    <p:handoutMasterId r:id="rId59"/>
  </p:handoutMasterIdLst>
  <p:sldIdLst>
    <p:sldId id="259" r:id="rId2"/>
    <p:sldId id="257" r:id="rId3"/>
    <p:sldId id="288" r:id="rId4"/>
    <p:sldId id="306" r:id="rId5"/>
    <p:sldId id="312" r:id="rId6"/>
    <p:sldId id="307" r:id="rId7"/>
    <p:sldId id="373" r:id="rId8"/>
    <p:sldId id="374" r:id="rId9"/>
    <p:sldId id="308" r:id="rId10"/>
    <p:sldId id="375" r:id="rId11"/>
    <p:sldId id="321" r:id="rId12"/>
    <p:sldId id="379" r:id="rId13"/>
    <p:sldId id="380" r:id="rId14"/>
    <p:sldId id="395" r:id="rId15"/>
    <p:sldId id="290" r:id="rId16"/>
    <p:sldId id="365" r:id="rId17"/>
    <p:sldId id="393" r:id="rId18"/>
    <p:sldId id="394" r:id="rId19"/>
    <p:sldId id="396" r:id="rId20"/>
    <p:sldId id="381" r:id="rId21"/>
    <p:sldId id="382" r:id="rId22"/>
    <p:sldId id="397" r:id="rId23"/>
    <p:sldId id="398" r:id="rId24"/>
    <p:sldId id="399" r:id="rId25"/>
    <p:sldId id="384" r:id="rId26"/>
    <p:sldId id="383" r:id="rId27"/>
    <p:sldId id="400" r:id="rId28"/>
    <p:sldId id="385" r:id="rId29"/>
    <p:sldId id="386" r:id="rId30"/>
    <p:sldId id="401" r:id="rId31"/>
    <p:sldId id="402" r:id="rId32"/>
    <p:sldId id="403" r:id="rId33"/>
    <p:sldId id="387" r:id="rId34"/>
    <p:sldId id="388" r:id="rId35"/>
    <p:sldId id="404" r:id="rId36"/>
    <p:sldId id="405" r:id="rId37"/>
    <p:sldId id="406" r:id="rId38"/>
    <p:sldId id="389" r:id="rId39"/>
    <p:sldId id="390" r:id="rId40"/>
    <p:sldId id="407" r:id="rId41"/>
    <p:sldId id="408" r:id="rId42"/>
    <p:sldId id="409" r:id="rId43"/>
    <p:sldId id="391" r:id="rId44"/>
    <p:sldId id="392" r:id="rId45"/>
    <p:sldId id="410" r:id="rId46"/>
    <p:sldId id="411" r:id="rId47"/>
    <p:sldId id="323" r:id="rId48"/>
    <p:sldId id="362" r:id="rId49"/>
    <p:sldId id="324" r:id="rId50"/>
    <p:sldId id="325" r:id="rId51"/>
    <p:sldId id="326" r:id="rId52"/>
    <p:sldId id="376" r:id="rId53"/>
    <p:sldId id="311" r:id="rId54"/>
    <p:sldId id="363" r:id="rId55"/>
    <p:sldId id="364" r:id="rId56"/>
    <p:sldId id="378" r:id="rId5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74" autoAdjust="0"/>
  </p:normalViewPr>
  <p:slideViewPr>
    <p:cSldViewPr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Foaie_de_lucru_Microsoft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Foaie_de_lucru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Foaie_de_lucru_Microsoft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Foaie_de_lucru_Microsoft_Excel13.xlsx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Foaie_de_lucru_Microsoft_Excel14.xlsx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Foaie_de_lucru_Microsoft_Excel15.xlsx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Foaie_de_lucru_Microsoft_Excel16.xlsx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Foaie_de_lucru_Microsoft_Excel17.xlsx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package" Target="../embeddings/Foaie_de_lucru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package" Target="../embeddings/Foaie_de_lucru_Microsoft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oaie_de_lucru_Microsoft_Excel2.xlsx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package" Target="../embeddings/Foaie_de_lucru_Microsoft_Excel20.xlsx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package" Target="../embeddings/Foaie_de_lucru_Microsoft_Excel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oaie_de_lucru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Foaie_de_lucru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Foaie_de_lucru_Microsoft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Foaie_de_lucru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Foaie_de_lucr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 2015-2016</c:v>
                </c:pt>
                <c:pt idx="1">
                  <c:v>A.u. 2016-2017</c:v>
                </c:pt>
                <c:pt idx="2">
                  <c:v>A.u.2017-2018</c:v>
                </c:pt>
                <c:pt idx="3">
                  <c:v>A.u.2018-2019</c:v>
                </c:pt>
                <c:pt idx="4">
                  <c:v>A.u. 2019-2020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181</c:v>
                </c:pt>
                <c:pt idx="1">
                  <c:v>259</c:v>
                </c:pt>
                <c:pt idx="2">
                  <c:v>574</c:v>
                </c:pt>
                <c:pt idx="3">
                  <c:v>854</c:v>
                </c:pt>
                <c:pt idx="4">
                  <c:v>379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39309056"/>
        <c:axId val="250499008"/>
      </c:barChart>
      <c:catAx>
        <c:axId val="33930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/>
            </a:pPr>
            <a:endParaRPr lang="ru-RU"/>
          </a:p>
        </c:txPr>
        <c:crossAx val="250499008"/>
        <c:crosses val="autoZero"/>
        <c:auto val="1"/>
        <c:lblAlgn val="ctr"/>
        <c:lblOffset val="100"/>
        <c:noMultiLvlLbl val="0"/>
      </c:catAx>
      <c:valAx>
        <c:axId val="250499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393090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5B-4A3A-9DE6-B477A0EBD214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5B-4A3A-9DE6-B477A0EBD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urmează studii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5B-4A3A-9DE6-B477A0EBD2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urmează studii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82.1</c:v>
                </c:pt>
                <c:pt idx="1">
                  <c:v>17.899999999999999</c:v>
                </c:pt>
                <c:pt idx="2">
                  <c:v>66.67</c:v>
                </c:pt>
                <c:pt idx="4">
                  <c:v>30.77</c:v>
                </c:pt>
                <c:pt idx="5">
                  <c:v>56.41</c:v>
                </c:pt>
                <c:pt idx="6">
                  <c:v>41.03</c:v>
                </c:pt>
                <c:pt idx="7">
                  <c:v>60.53</c:v>
                </c:pt>
                <c:pt idx="8">
                  <c:v>23.68</c:v>
                </c:pt>
                <c:pt idx="9">
                  <c:v>18.420000000000002</c:v>
                </c:pt>
                <c:pt idx="11">
                  <c:v>2.56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85B-4A3A-9DE6-B477A0EBD2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2585984"/>
        <c:axId val="340477632"/>
      </c:barChart>
      <c:catAx>
        <c:axId val="37258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0477632"/>
        <c:crosses val="autoZero"/>
        <c:auto val="1"/>
        <c:lblAlgn val="ctr"/>
        <c:lblOffset val="100"/>
        <c:noMultiLvlLbl val="0"/>
      </c:catAx>
      <c:valAx>
        <c:axId val="34047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58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FE6-46E3-9599-8DCFF900257B}"/>
                </c:ext>
              </c:extLst>
            </c:dLbl>
            <c:dLbl>
              <c:idx val="11"/>
              <c:layout>
                <c:manualLayout>
                  <c:x val="-1.989654960381827E-3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FE6-46E3-9599-8DCFF90025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48.6</c:v>
                </c:pt>
                <c:pt idx="1">
                  <c:v>38.4</c:v>
                </c:pt>
                <c:pt idx="2">
                  <c:v>15.7</c:v>
                </c:pt>
                <c:pt idx="4">
                  <c:v>60.5</c:v>
                </c:pt>
                <c:pt idx="5">
                  <c:v>4.3</c:v>
                </c:pt>
                <c:pt idx="6">
                  <c:v>71.900000000000006</c:v>
                </c:pt>
                <c:pt idx="7">
                  <c:v>36.200000000000003</c:v>
                </c:pt>
                <c:pt idx="8">
                  <c:v>15.1</c:v>
                </c:pt>
                <c:pt idx="9">
                  <c:v>24.9</c:v>
                </c:pt>
                <c:pt idx="10">
                  <c:v>10.3</c:v>
                </c:pt>
                <c:pt idx="11">
                  <c:v>2.2000000000000002</c:v>
                </c:pt>
                <c:pt idx="12">
                  <c:v>8.1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E6-46E3-9599-8DCFF90025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FE6-46E3-9599-8DCFF90025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88.2</c:v>
                </c:pt>
                <c:pt idx="1">
                  <c:v>11.8</c:v>
                </c:pt>
                <c:pt idx="2">
                  <c:v>47.1</c:v>
                </c:pt>
                <c:pt idx="3">
                  <c:v>35.299999999999997</c:v>
                </c:pt>
                <c:pt idx="4">
                  <c:v>5.9</c:v>
                </c:pt>
                <c:pt idx="5">
                  <c:v>29.4</c:v>
                </c:pt>
                <c:pt idx="6">
                  <c:v>58.8</c:v>
                </c:pt>
                <c:pt idx="7">
                  <c:v>26.7</c:v>
                </c:pt>
                <c:pt idx="8">
                  <c:v>36.700000000000003</c:v>
                </c:pt>
                <c:pt idx="9">
                  <c:v>36.700000000000003</c:v>
                </c:pt>
                <c:pt idx="10">
                  <c:v>35.299999999999997</c:v>
                </c:pt>
                <c:pt idx="11">
                  <c:v>5.9</c:v>
                </c:pt>
                <c:pt idx="12">
                  <c:v>11.8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FE6-46E3-9599-8DCFF90025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2869632"/>
        <c:axId val="340650240"/>
      </c:barChart>
      <c:catAx>
        <c:axId val="37286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0650240"/>
        <c:crosses val="autoZero"/>
        <c:auto val="1"/>
        <c:lblAlgn val="ctr"/>
        <c:lblOffset val="100"/>
        <c:noMultiLvlLbl val="0"/>
      </c:catAx>
      <c:valAx>
        <c:axId val="34065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86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5AC-4418-A0CA-4D8B396A1435}"/>
                </c:ext>
              </c:extLst>
            </c:dLbl>
            <c:dLbl>
              <c:idx val="11"/>
              <c:layout>
                <c:manualLayout>
                  <c:x val="-1.989654960381827E-3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AC-4418-A0CA-4D8B396A14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69.099999999999994</c:v>
                </c:pt>
                <c:pt idx="1">
                  <c:v>30.9</c:v>
                </c:pt>
                <c:pt idx="2">
                  <c:v>89.1</c:v>
                </c:pt>
                <c:pt idx="4" formatCode="0.0">
                  <c:v>5.5</c:v>
                </c:pt>
                <c:pt idx="5" formatCode="0.0">
                  <c:v>14.5</c:v>
                </c:pt>
                <c:pt idx="6" formatCode="0.0">
                  <c:v>58.2</c:v>
                </c:pt>
                <c:pt idx="7" formatCode="0.0">
                  <c:v>63.6</c:v>
                </c:pt>
                <c:pt idx="8" formatCode="0.0">
                  <c:v>12.7</c:v>
                </c:pt>
                <c:pt idx="9" formatCode="0.0">
                  <c:v>16.399999999999999</c:v>
                </c:pt>
                <c:pt idx="10" formatCode="0.0">
                  <c:v>0</c:v>
                </c:pt>
                <c:pt idx="11" formatCode="0.0">
                  <c:v>1.8</c:v>
                </c:pt>
                <c:pt idx="12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5AC-4418-A0CA-4D8B396A143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6"/>
              <c:layout>
                <c:manualLayout>
                  <c:x val="1.1220024864281872E-3"/>
                  <c:y val="-2.146751399802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AC-4418-A0CA-4D8B396A1435}"/>
                </c:ext>
              </c:extLst>
            </c:dLbl>
            <c:dLbl>
              <c:idx val="9"/>
              <c:layout>
                <c:manualLayout>
                  <c:x val="8.2279231841359673E-17"/>
                  <c:y val="-2.6238072664248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AC-4418-A0CA-4D8B396A1435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AC-4418-A0CA-4D8B396A14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0.0">
                  <c:v>100</c:v>
                </c:pt>
                <c:pt idx="2" formatCode="0.0">
                  <c:v>75</c:v>
                </c:pt>
                <c:pt idx="4" formatCode="0.0">
                  <c:v>25</c:v>
                </c:pt>
                <c:pt idx="5" formatCode="0.0">
                  <c:v>37.5</c:v>
                </c:pt>
                <c:pt idx="6" formatCode="0.0">
                  <c:v>62.5</c:v>
                </c:pt>
                <c:pt idx="7" formatCode="0.0">
                  <c:v>50</c:v>
                </c:pt>
                <c:pt idx="8" formatCode="0.0">
                  <c:v>25</c:v>
                </c:pt>
                <c:pt idx="9" formatCode="0.0">
                  <c:v>25</c:v>
                </c:pt>
                <c:pt idx="10" formatCode="0.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5AC-4418-A0CA-4D8B396A143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3448192"/>
        <c:axId val="340653120"/>
      </c:barChart>
      <c:catAx>
        <c:axId val="37344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0653120"/>
        <c:crosses val="autoZero"/>
        <c:auto val="1"/>
        <c:lblAlgn val="ctr"/>
        <c:lblOffset val="100"/>
        <c:noMultiLvlLbl val="0"/>
      </c:catAx>
      <c:valAx>
        <c:axId val="34065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3448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C12-4EEE-88B4-91B4A71B1264}"/>
                </c:ext>
              </c:extLst>
            </c:dLbl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C12-4EEE-88B4-91B4A71B1264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12-4EEE-88B4-91B4A71B12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76.8</c:v>
                </c:pt>
                <c:pt idx="1">
                  <c:v>23.2</c:v>
                </c:pt>
                <c:pt idx="2">
                  <c:v>39.200000000000003</c:v>
                </c:pt>
                <c:pt idx="4">
                  <c:v>53.6</c:v>
                </c:pt>
                <c:pt idx="5">
                  <c:v>23.2</c:v>
                </c:pt>
                <c:pt idx="6">
                  <c:v>68</c:v>
                </c:pt>
                <c:pt idx="7">
                  <c:v>80</c:v>
                </c:pt>
                <c:pt idx="8">
                  <c:v>3.2</c:v>
                </c:pt>
                <c:pt idx="9">
                  <c:v>0</c:v>
                </c:pt>
                <c:pt idx="10">
                  <c:v>10.4</c:v>
                </c:pt>
                <c:pt idx="11">
                  <c:v>0</c:v>
                </c:pt>
                <c:pt idx="12">
                  <c:v>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C12-4EEE-88B4-91B4A71B12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C12-4EEE-88B4-91B4A71B12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0.0</c:formatCode>
                <c:ptCount val="13"/>
                <c:pt idx="0">
                  <c:v>88.2</c:v>
                </c:pt>
                <c:pt idx="1">
                  <c:v>11.8</c:v>
                </c:pt>
                <c:pt idx="2">
                  <c:v>47.1</c:v>
                </c:pt>
                <c:pt idx="3" formatCode="General">
                  <c:v>35.299999999999997</c:v>
                </c:pt>
                <c:pt idx="4" formatCode="General">
                  <c:v>5.9</c:v>
                </c:pt>
                <c:pt idx="5" formatCode="General">
                  <c:v>58.8</c:v>
                </c:pt>
                <c:pt idx="6" formatCode="General">
                  <c:v>29.4</c:v>
                </c:pt>
                <c:pt idx="7" formatCode="General">
                  <c:v>26.7</c:v>
                </c:pt>
                <c:pt idx="8" formatCode="General">
                  <c:v>36.700000000000003</c:v>
                </c:pt>
                <c:pt idx="9" formatCode="General">
                  <c:v>36.700000000000003</c:v>
                </c:pt>
                <c:pt idx="10" formatCode="General">
                  <c:v>35.299999999999997</c:v>
                </c:pt>
                <c:pt idx="11" formatCode="General">
                  <c:v>5.9</c:v>
                </c:pt>
                <c:pt idx="12" formatCode="General">
                  <c:v>11.7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C12-4EEE-88B4-91B4A71B12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3993984"/>
        <c:axId val="249545280"/>
      </c:barChart>
      <c:catAx>
        <c:axId val="37399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49545280"/>
        <c:crosses val="autoZero"/>
        <c:auto val="1"/>
        <c:lblAlgn val="ctr"/>
        <c:lblOffset val="100"/>
        <c:noMultiLvlLbl val="0"/>
      </c:catAx>
      <c:valAx>
        <c:axId val="24954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399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4"/>
              <c:layout>
                <c:manualLayout>
                  <c:x val="2.2440049728563744E-3"/>
                  <c:y val="-2.7133737277054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B7-4F7A-80DC-9D6AD65A4AD5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B7-4F7A-80DC-9D6AD65A4AD5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B7-4F7A-80DC-9D6AD65A4A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62.3</c:v>
                </c:pt>
                <c:pt idx="1">
                  <c:v>37.700000000000003</c:v>
                </c:pt>
                <c:pt idx="2">
                  <c:v>26.2</c:v>
                </c:pt>
                <c:pt idx="4">
                  <c:v>39.299999999999997</c:v>
                </c:pt>
                <c:pt idx="5">
                  <c:v>4.9000000000000004</c:v>
                </c:pt>
                <c:pt idx="6">
                  <c:v>65.599999999999994</c:v>
                </c:pt>
                <c:pt idx="7">
                  <c:v>24.6</c:v>
                </c:pt>
                <c:pt idx="8">
                  <c:v>3.3</c:v>
                </c:pt>
                <c:pt idx="9">
                  <c:v>45.9</c:v>
                </c:pt>
                <c:pt idx="10">
                  <c:v>18</c:v>
                </c:pt>
                <c:pt idx="11">
                  <c:v>6.6</c:v>
                </c:pt>
                <c:pt idx="12">
                  <c:v>9.8000000000000007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0B7-4F7A-80DC-9D6AD65A4A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220024864281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B7-4F7A-80DC-9D6AD65A4AD5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B7-4F7A-80DC-9D6AD65A4A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0.0</c:formatCode>
                <c:ptCount val="13"/>
                <c:pt idx="0">
                  <c:v>75</c:v>
                </c:pt>
                <c:pt idx="1">
                  <c:v>25</c:v>
                </c:pt>
                <c:pt idx="2">
                  <c:v>37.5</c:v>
                </c:pt>
                <c:pt idx="3">
                  <c:v>12.5</c:v>
                </c:pt>
                <c:pt idx="4">
                  <c:v>37.5</c:v>
                </c:pt>
                <c:pt idx="5">
                  <c:v>12.5</c:v>
                </c:pt>
                <c:pt idx="6">
                  <c:v>75</c:v>
                </c:pt>
                <c:pt idx="7">
                  <c:v>42.86</c:v>
                </c:pt>
                <c:pt idx="8">
                  <c:v>14.29</c:v>
                </c:pt>
                <c:pt idx="9">
                  <c:v>42.86</c:v>
                </c:pt>
                <c:pt idx="10">
                  <c:v>50</c:v>
                </c:pt>
                <c:pt idx="12">
                  <c:v>12.5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0B7-4F7A-80DC-9D6AD65A4A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4933504"/>
        <c:axId val="260084224"/>
      </c:barChart>
      <c:catAx>
        <c:axId val="37493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60084224"/>
        <c:crosses val="autoZero"/>
        <c:auto val="1"/>
        <c:lblAlgn val="ctr"/>
        <c:lblOffset val="100"/>
        <c:noMultiLvlLbl val="0"/>
      </c:catAx>
      <c:valAx>
        <c:axId val="26008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493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4"/>
              <c:layout>
                <c:manualLayout>
                  <c:x val="2.2440049728563744E-3"/>
                  <c:y val="-2.7133737277054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D2-47F5-AB8D-9BF5FF37EDBA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D2-47F5-AB8D-9BF5FF37EDBA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D2-47F5-AB8D-9BF5FF37ED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FD2-47F5-AB8D-9BF5FF37EDB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220024864281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D2-47F5-AB8D-9BF5FF37EDBA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FD2-47F5-AB8D-9BF5FF37ED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0.0">
                  <c:v>100</c:v>
                </c:pt>
                <c:pt idx="2" formatCode="0.0">
                  <c:v>100</c:v>
                </c:pt>
                <c:pt idx="5" formatCode="0.0">
                  <c:v>50</c:v>
                </c:pt>
                <c:pt idx="6" formatCode="0.0">
                  <c:v>50</c:v>
                </c:pt>
                <c:pt idx="7" formatCode="0.0">
                  <c:v>50</c:v>
                </c:pt>
                <c:pt idx="8" formatCode="0.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FD2-47F5-AB8D-9BF5FF37ED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2530688"/>
        <c:axId val="249125632"/>
      </c:barChart>
      <c:catAx>
        <c:axId val="37253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49125632"/>
        <c:crosses val="autoZero"/>
        <c:auto val="1"/>
        <c:lblAlgn val="ctr"/>
        <c:lblOffset val="100"/>
        <c:noMultiLvlLbl val="0"/>
      </c:catAx>
      <c:valAx>
        <c:axId val="24912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530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51.3</c:v>
                </c:pt>
                <c:pt idx="1">
                  <c:v>48.7</c:v>
                </c:pt>
                <c:pt idx="2">
                  <c:v>51.3</c:v>
                </c:pt>
                <c:pt idx="4">
                  <c:v>31.1</c:v>
                </c:pt>
                <c:pt idx="5">
                  <c:v>40.299999999999997</c:v>
                </c:pt>
                <c:pt idx="6">
                  <c:v>47.1</c:v>
                </c:pt>
                <c:pt idx="7">
                  <c:v>48.7</c:v>
                </c:pt>
                <c:pt idx="8">
                  <c:v>23.5</c:v>
                </c:pt>
                <c:pt idx="9">
                  <c:v>12.6</c:v>
                </c:pt>
                <c:pt idx="10">
                  <c:v>46.2</c:v>
                </c:pt>
                <c:pt idx="11">
                  <c:v>7.6</c:v>
                </c:pt>
                <c:pt idx="12">
                  <c:v>10.1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DBD-446B-87FA-58C35C03C96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86.7</c:v>
                </c:pt>
                <c:pt idx="1">
                  <c:v>13.3</c:v>
                </c:pt>
                <c:pt idx="2">
                  <c:v>43.33</c:v>
                </c:pt>
                <c:pt idx="4">
                  <c:v>56.67</c:v>
                </c:pt>
                <c:pt idx="5">
                  <c:v>46.67</c:v>
                </c:pt>
                <c:pt idx="6">
                  <c:v>53.33</c:v>
                </c:pt>
                <c:pt idx="7">
                  <c:v>66.67</c:v>
                </c:pt>
                <c:pt idx="8">
                  <c:v>16.670000000000002</c:v>
                </c:pt>
                <c:pt idx="9">
                  <c:v>16.670000000000002</c:v>
                </c:pt>
                <c:pt idx="10">
                  <c:v>36.67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DBD-446B-87FA-58C35C03C9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74140416"/>
        <c:axId val="249123904"/>
      </c:barChart>
      <c:catAx>
        <c:axId val="37414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49123904"/>
        <c:crosses val="autoZero"/>
        <c:auto val="1"/>
        <c:lblAlgn val="ctr"/>
        <c:lblOffset val="100"/>
        <c:noMultiLvlLbl val="0"/>
      </c:catAx>
      <c:valAx>
        <c:axId val="2491239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7414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38.5</c:v>
                </c:pt>
                <c:pt idx="1">
                  <c:v>60</c:v>
                </c:pt>
                <c:pt idx="2">
                  <c:v>68.5</c:v>
                </c:pt>
                <c:pt idx="4">
                  <c:v>24.6</c:v>
                </c:pt>
                <c:pt idx="5">
                  <c:v>62.3</c:v>
                </c:pt>
                <c:pt idx="6">
                  <c:v>45.4</c:v>
                </c:pt>
                <c:pt idx="7">
                  <c:v>63.1</c:v>
                </c:pt>
                <c:pt idx="8">
                  <c:v>12.3</c:v>
                </c:pt>
                <c:pt idx="9">
                  <c:v>3.8</c:v>
                </c:pt>
                <c:pt idx="10">
                  <c:v>1.5</c:v>
                </c:pt>
                <c:pt idx="12">
                  <c:v>6.9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A04-483B-960D-BA7D565957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0.0</c:formatCode>
                <c:ptCount val="13"/>
                <c:pt idx="0">
                  <c:v>75</c:v>
                </c:pt>
                <c:pt idx="1">
                  <c:v>25</c:v>
                </c:pt>
                <c:pt idx="2" formatCode="General">
                  <c:v>60.4</c:v>
                </c:pt>
                <c:pt idx="3" formatCode="General">
                  <c:v>6.3</c:v>
                </c:pt>
                <c:pt idx="4" formatCode="General">
                  <c:v>33.299999999999997</c:v>
                </c:pt>
                <c:pt idx="5" formatCode="General">
                  <c:v>70.8</c:v>
                </c:pt>
                <c:pt idx="6" formatCode="General">
                  <c:v>29.2</c:v>
                </c:pt>
                <c:pt idx="7" formatCode="General">
                  <c:v>72.900000000000006</c:v>
                </c:pt>
                <c:pt idx="8" formatCode="General">
                  <c:v>18.8</c:v>
                </c:pt>
                <c:pt idx="9" formatCode="General">
                  <c:v>8.3000000000000007</c:v>
                </c:pt>
                <c:pt idx="10" formatCode="General">
                  <c:v>20.8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A04-483B-960D-BA7D565957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73780480"/>
        <c:axId val="249552192"/>
      </c:barChart>
      <c:catAx>
        <c:axId val="37378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49552192"/>
        <c:crosses val="autoZero"/>
        <c:auto val="1"/>
        <c:lblAlgn val="ctr"/>
        <c:lblOffset val="100"/>
        <c:noMultiLvlLbl val="0"/>
      </c:catAx>
      <c:valAx>
        <c:axId val="24955219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7378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-2.0569807960339918E-17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17F-458B-8CDF-4346C28773AE}"/>
                </c:ext>
              </c:extLst>
            </c:dLbl>
            <c:dLbl>
              <c:idx val="2"/>
              <c:layout>
                <c:manualLayout>
                  <c:x val="-2.2440049728563744E-3"/>
                  <c:y val="-1.356686863852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17F-458B-8CDF-4346C28773AE}"/>
                </c:ext>
              </c:extLst>
            </c:dLbl>
            <c:dLbl>
              <c:idx val="4"/>
              <c:layout>
                <c:manualLayout>
                  <c:x val="-6.7320149185691649E-3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7F-458B-8CDF-4346C28773AE}"/>
                </c:ext>
              </c:extLst>
            </c:dLbl>
            <c:dLbl>
              <c:idx val="8"/>
              <c:layout>
                <c:manualLayout>
                  <c:x val="1.122002486428105E-3"/>
                  <c:y val="-3.2639292515302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17F-458B-8CDF-4346C28773AE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7F-458B-8CDF-4346C28773AE}"/>
                </c:ext>
              </c:extLst>
            </c:dLbl>
            <c:dLbl>
              <c:idx val="12"/>
              <c:layout>
                <c:manualLayout>
                  <c:x val="3.3660074592845616E-3"/>
                  <c:y val="1.582801341161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7F-458B-8CDF-4346C28773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72.099999999999994</c:v>
                </c:pt>
                <c:pt idx="1">
                  <c:v>27.9</c:v>
                </c:pt>
                <c:pt idx="2">
                  <c:v>30.2</c:v>
                </c:pt>
                <c:pt idx="4">
                  <c:v>32.6</c:v>
                </c:pt>
                <c:pt idx="5">
                  <c:v>16.3</c:v>
                </c:pt>
                <c:pt idx="6">
                  <c:v>41.9</c:v>
                </c:pt>
                <c:pt idx="7">
                  <c:v>58.1</c:v>
                </c:pt>
                <c:pt idx="8">
                  <c:v>41.9</c:v>
                </c:pt>
                <c:pt idx="9">
                  <c:v>20.9</c:v>
                </c:pt>
                <c:pt idx="10">
                  <c:v>27.9</c:v>
                </c:pt>
                <c:pt idx="11">
                  <c:v>16.3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17F-458B-8CDF-4346C28773A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220024864281872E-3"/>
                  <c:y val="-2.8091264110287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17F-458B-8CDF-4346C28773AE}"/>
                </c:ext>
              </c:extLst>
            </c:dLbl>
            <c:dLbl>
              <c:idx val="5"/>
              <c:layout>
                <c:manualLayout>
                  <c:x val="0"/>
                  <c:y val="-2.939488205014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17F-458B-8CDF-4346C28773AE}"/>
                </c:ext>
              </c:extLst>
            </c:dLbl>
            <c:dLbl>
              <c:idx val="6"/>
              <c:layout>
                <c:manualLayout>
                  <c:x val="-2.2440049728563744E-3"/>
                  <c:y val="-5.2241924484692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17F-458B-8CDF-4346C28773AE}"/>
                </c:ext>
              </c:extLst>
            </c:dLbl>
            <c:dLbl>
              <c:idx val="9"/>
              <c:layout>
                <c:manualLayout>
                  <c:x val="-3.366007459284644E-3"/>
                  <c:y val="-7.88648202771626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17F-458B-8CDF-4346C28773AE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17F-458B-8CDF-4346C28773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74.5</c:v>
                </c:pt>
                <c:pt idx="1">
                  <c:v>25.5</c:v>
                </c:pt>
                <c:pt idx="2">
                  <c:v>14.89</c:v>
                </c:pt>
                <c:pt idx="4">
                  <c:v>46.81</c:v>
                </c:pt>
                <c:pt idx="5">
                  <c:v>8.51</c:v>
                </c:pt>
                <c:pt idx="6">
                  <c:v>53.19</c:v>
                </c:pt>
                <c:pt idx="7">
                  <c:v>41.38</c:v>
                </c:pt>
                <c:pt idx="8">
                  <c:v>24.14</c:v>
                </c:pt>
                <c:pt idx="9">
                  <c:v>34.479999999999997</c:v>
                </c:pt>
                <c:pt idx="10">
                  <c:v>8.51</c:v>
                </c:pt>
                <c:pt idx="11">
                  <c:v>38.299999999999997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E17F-458B-8CDF-4346C28773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5186944"/>
        <c:axId val="375064256"/>
      </c:barChart>
      <c:catAx>
        <c:axId val="37518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5064256"/>
        <c:crosses val="autoZero"/>
        <c:auto val="1"/>
        <c:lblAlgn val="ctr"/>
        <c:lblOffset val="100"/>
        <c:noMultiLvlLbl val="0"/>
      </c:catAx>
      <c:valAx>
        <c:axId val="375064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5186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-2.0569807960339918E-17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7FB-431D-8625-4A4BE2598A8F}"/>
                </c:ext>
              </c:extLst>
            </c:dLbl>
            <c:dLbl>
              <c:idx val="2"/>
              <c:layout>
                <c:manualLayout>
                  <c:x val="-2.2440049728563744E-3"/>
                  <c:y val="-1.356686863852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FB-431D-8625-4A4BE2598A8F}"/>
                </c:ext>
              </c:extLst>
            </c:dLbl>
            <c:dLbl>
              <c:idx val="4"/>
              <c:layout>
                <c:manualLayout>
                  <c:x val="-6.7320149185691649E-3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7FB-431D-8625-4A4BE2598A8F}"/>
                </c:ext>
              </c:extLst>
            </c:dLbl>
            <c:dLbl>
              <c:idx val="8"/>
              <c:layout>
                <c:manualLayout>
                  <c:x val="1.122002486428105E-3"/>
                  <c:y val="-3.2639292515302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FB-431D-8625-4A4BE2598A8F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FB-431D-8625-4A4BE2598A8F}"/>
                </c:ext>
              </c:extLst>
            </c:dLbl>
            <c:dLbl>
              <c:idx val="12"/>
              <c:layout>
                <c:manualLayout>
                  <c:x val="3.3660074592845616E-3"/>
                  <c:y val="1.582801341161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FB-431D-8625-4A4BE2598A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58.8</c:v>
                </c:pt>
                <c:pt idx="1">
                  <c:v>41.2</c:v>
                </c:pt>
                <c:pt idx="2">
                  <c:v>76.5</c:v>
                </c:pt>
                <c:pt idx="4" formatCode="0.0">
                  <c:v>70.599999999999994</c:v>
                </c:pt>
                <c:pt idx="5" formatCode="0.0">
                  <c:v>29.4</c:v>
                </c:pt>
                <c:pt idx="6" formatCode="0.0">
                  <c:v>35.299999999999997</c:v>
                </c:pt>
                <c:pt idx="7" formatCode="0.0">
                  <c:v>58.8</c:v>
                </c:pt>
                <c:pt idx="8" formatCode="0.0">
                  <c:v>11.8</c:v>
                </c:pt>
                <c:pt idx="9" formatCode="0.0">
                  <c:v>11.8</c:v>
                </c:pt>
                <c:pt idx="10" formatCode="0.0">
                  <c:v>11.8</c:v>
                </c:pt>
                <c:pt idx="12">
                  <c:v>11.8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7FB-431D-8625-4A4BE2598A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220024864281872E-3"/>
                  <c:y val="-2.8091264110287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FB-431D-8625-4A4BE2598A8F}"/>
                </c:ext>
              </c:extLst>
            </c:dLbl>
            <c:dLbl>
              <c:idx val="5"/>
              <c:layout>
                <c:manualLayout>
                  <c:x val="0"/>
                  <c:y val="-2.939488205014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7FB-431D-8625-4A4BE2598A8F}"/>
                </c:ext>
              </c:extLst>
            </c:dLbl>
            <c:dLbl>
              <c:idx val="6"/>
              <c:layout>
                <c:manualLayout>
                  <c:x val="-2.2440049728563744E-3"/>
                  <c:y val="-5.2241924484692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FB-431D-8625-4A4BE2598A8F}"/>
                </c:ext>
              </c:extLst>
            </c:dLbl>
            <c:dLbl>
              <c:idx val="9"/>
              <c:layout>
                <c:manualLayout>
                  <c:x val="-3.366007459284644E-3"/>
                  <c:y val="-7.88648202771626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7FB-431D-8625-4A4BE2598A8F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7FB-431D-8625-4A4BE2598A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_(* #,##0.00_);_(* \(#,##0.00\);_(* &quot;-&quot;??_);_(@_)">
                  <c:v>100</c:v>
                </c:pt>
                <c:pt idx="2" formatCode="_(* #,##0.00_);_(* \(#,##0.00\);_(* &quot;-&quot;??_);_(@_)">
                  <c:v>100</c:v>
                </c:pt>
                <c:pt idx="5" formatCode="_(* #,##0.00_);_(* \(#,##0.00\);_(* &quot;-&quot;??_);_(@_)">
                  <c:v>100</c:v>
                </c:pt>
                <c:pt idx="8" formatCode="_(* #,##0.00_);_(* \(#,##0.00\);_(* &quot;-&quot;??_);_(@_)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A7FB-431D-8625-4A4BE2598A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3301248"/>
        <c:axId val="375070016"/>
      </c:barChart>
      <c:catAx>
        <c:axId val="37330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5070016"/>
        <c:crosses val="autoZero"/>
        <c:auto val="1"/>
        <c:lblAlgn val="ctr"/>
        <c:lblOffset val="100"/>
        <c:noMultiLvlLbl val="0"/>
      </c:catAx>
      <c:valAx>
        <c:axId val="37507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330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2015/16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43</c:v>
                </c:pt>
                <c:pt idx="1">
                  <c:v>30</c:v>
                </c:pt>
                <c:pt idx="2">
                  <c:v>32</c:v>
                </c:pt>
                <c:pt idx="3">
                  <c:v>28</c:v>
                </c:pt>
                <c:pt idx="4">
                  <c:v>22</c:v>
                </c:pt>
                <c:pt idx="5">
                  <c:v>22</c:v>
                </c:pt>
                <c:pt idx="6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D2-404E-80DD-11CA0EC0CF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2016/17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57-4454-AE5B-9B92BAE7959C}"/>
                </c:ext>
              </c:extLst>
            </c:dLbl>
            <c:dLbl>
              <c:idx val="6"/>
              <c:layout>
                <c:manualLayout>
                  <c:x val="-1.8541824223506361E-2"/>
                  <c:y val="2.2905102896214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30</c:v>
                </c:pt>
                <c:pt idx="1">
                  <c:v>38</c:v>
                </c:pt>
                <c:pt idx="2">
                  <c:v>58</c:v>
                </c:pt>
                <c:pt idx="3">
                  <c:v>15</c:v>
                </c:pt>
                <c:pt idx="4">
                  <c:v>70</c:v>
                </c:pt>
                <c:pt idx="5">
                  <c:v>10</c:v>
                </c:pt>
                <c:pt idx="6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4D2-404E-80DD-11CA0EC0CF1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3906368167629772E-2"/>
                  <c:y val="-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214</c:v>
                </c:pt>
                <c:pt idx="1">
                  <c:v>55</c:v>
                </c:pt>
                <c:pt idx="2">
                  <c:v>140</c:v>
                </c:pt>
                <c:pt idx="3">
                  <c:v>14</c:v>
                </c:pt>
                <c:pt idx="4">
                  <c:v>67</c:v>
                </c:pt>
                <c:pt idx="5">
                  <c:v>44</c:v>
                </c:pt>
                <c:pt idx="6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4D2-404E-80DD-11CA0EC0CF1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80</c:v>
                </c:pt>
                <c:pt idx="1">
                  <c:v>240</c:v>
                </c:pt>
                <c:pt idx="2">
                  <c:v>249</c:v>
                </c:pt>
                <c:pt idx="3">
                  <c:v>61</c:v>
                </c:pt>
                <c:pt idx="4">
                  <c:v>125</c:v>
                </c:pt>
                <c:pt idx="5">
                  <c:v>39</c:v>
                </c:pt>
                <c:pt idx="6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C57-4454-AE5B-9B92BAE7959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  <c:pt idx="0">
                  <c:v>85</c:v>
                </c:pt>
                <c:pt idx="1">
                  <c:v>107</c:v>
                </c:pt>
                <c:pt idx="2">
                  <c:v>108</c:v>
                </c:pt>
                <c:pt idx="3">
                  <c:v>36</c:v>
                </c:pt>
                <c:pt idx="4">
                  <c:v>59</c:v>
                </c:pt>
                <c:pt idx="5">
                  <c:v>10</c:v>
                </c:pt>
                <c:pt idx="6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E1-4057-B056-BE3BE31BF8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2907136"/>
        <c:axId val="249510656"/>
      </c:barChart>
      <c:catAx>
        <c:axId val="28290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9510656"/>
        <c:crosses val="autoZero"/>
        <c:auto val="1"/>
        <c:lblAlgn val="ctr"/>
        <c:lblOffset val="100"/>
        <c:noMultiLvlLbl val="0"/>
      </c:catAx>
      <c:valAx>
        <c:axId val="249510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290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-2.0569807960339918E-17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EB-480F-BC1D-2B6FE2741B97}"/>
                </c:ext>
              </c:extLst>
            </c:dLbl>
            <c:dLbl>
              <c:idx val="2"/>
              <c:layout>
                <c:manualLayout>
                  <c:x val="-2.2440049728563744E-3"/>
                  <c:y val="-1.356686863852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EB-480F-BC1D-2B6FE2741B97}"/>
                </c:ext>
              </c:extLst>
            </c:dLbl>
            <c:dLbl>
              <c:idx val="4"/>
              <c:layout>
                <c:manualLayout>
                  <c:x val="-6.7320149185691649E-3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EB-480F-BC1D-2B6FE2741B97}"/>
                </c:ext>
              </c:extLst>
            </c:dLbl>
            <c:dLbl>
              <c:idx val="8"/>
              <c:layout>
                <c:manualLayout>
                  <c:x val="1.122002486428105E-3"/>
                  <c:y val="-3.2639292515302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EB-480F-BC1D-2B6FE2741B97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EB-480F-BC1D-2B6FE2741B97}"/>
                </c:ext>
              </c:extLst>
            </c:dLbl>
            <c:dLbl>
              <c:idx val="12"/>
              <c:layout>
                <c:manualLayout>
                  <c:x val="3.3660074592845616E-3"/>
                  <c:y val="1.582801341161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EB-480F-BC1D-2B6FE2741B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64.099999999999994</c:v>
                </c:pt>
                <c:pt idx="1">
                  <c:v>35.9</c:v>
                </c:pt>
                <c:pt idx="2">
                  <c:v>46.2</c:v>
                </c:pt>
                <c:pt idx="4" formatCode="0.0">
                  <c:v>46.2</c:v>
                </c:pt>
                <c:pt idx="5" formatCode="0.0">
                  <c:v>2.6</c:v>
                </c:pt>
                <c:pt idx="6" formatCode="0.0">
                  <c:v>84.6</c:v>
                </c:pt>
                <c:pt idx="7" formatCode="0.0">
                  <c:v>35.9</c:v>
                </c:pt>
                <c:pt idx="8" formatCode="0.0">
                  <c:v>35.9</c:v>
                </c:pt>
                <c:pt idx="9" formatCode="0.0">
                  <c:v>20.5</c:v>
                </c:pt>
                <c:pt idx="10" formatCode="0.0">
                  <c:v>10.3</c:v>
                </c:pt>
                <c:pt idx="12">
                  <c:v>10.3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7EB-480F-BC1D-2B6FE2741B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220024864281872E-3"/>
                  <c:y val="-2.8091264110287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EB-480F-BC1D-2B6FE2741B97}"/>
                </c:ext>
              </c:extLst>
            </c:dLbl>
            <c:dLbl>
              <c:idx val="5"/>
              <c:layout>
                <c:manualLayout>
                  <c:x val="0"/>
                  <c:y val="-2.939488205014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7EB-480F-BC1D-2B6FE2741B97}"/>
                </c:ext>
              </c:extLst>
            </c:dLbl>
            <c:dLbl>
              <c:idx val="6"/>
              <c:layout>
                <c:manualLayout>
                  <c:x val="-2.2440049728563744E-3"/>
                  <c:y val="-5.2241924484692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7EB-480F-BC1D-2B6FE2741B97}"/>
                </c:ext>
              </c:extLst>
            </c:dLbl>
            <c:dLbl>
              <c:idx val="9"/>
              <c:layout>
                <c:manualLayout>
                  <c:x val="-3.366007459284644E-3"/>
                  <c:y val="-7.88648202771626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7EB-480F-BC1D-2B6FE2741B97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7EB-480F-BC1D-2B6FE2741B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0.0">
                  <c:v>100</c:v>
                </c:pt>
                <c:pt idx="2" formatCode="0.0">
                  <c:v>100</c:v>
                </c:pt>
                <c:pt idx="6" formatCode="0.0">
                  <c:v>100</c:v>
                </c:pt>
                <c:pt idx="7" formatCode="0.0">
                  <c:v>100</c:v>
                </c:pt>
                <c:pt idx="9" formatCode="0.0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7EB-480F-BC1D-2B6FE2741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84824320"/>
        <c:axId val="375088256"/>
      </c:barChart>
      <c:catAx>
        <c:axId val="38482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5088256"/>
        <c:crosses val="autoZero"/>
        <c:auto val="1"/>
        <c:lblAlgn val="ctr"/>
        <c:lblOffset val="100"/>
        <c:noMultiLvlLbl val="0"/>
      </c:catAx>
      <c:valAx>
        <c:axId val="37508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482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7.5848766091516889E-2"/>
          <c:w val="0.94300792262078348"/>
          <c:h val="0.3106196889804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-2.0569807960339918E-17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41-4046-9A4B-E734FBCD7B3E}"/>
                </c:ext>
              </c:extLst>
            </c:dLbl>
            <c:dLbl>
              <c:idx val="2"/>
              <c:layout>
                <c:manualLayout>
                  <c:x val="-2.2440049728563744E-3"/>
                  <c:y val="-1.356686863852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41-4046-9A4B-E734FBCD7B3E}"/>
                </c:ext>
              </c:extLst>
            </c:dLbl>
            <c:dLbl>
              <c:idx val="4"/>
              <c:layout>
                <c:manualLayout>
                  <c:x val="-6.7320149185691649E-3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41-4046-9A4B-E734FBCD7B3E}"/>
                </c:ext>
              </c:extLst>
            </c:dLbl>
            <c:dLbl>
              <c:idx val="8"/>
              <c:layout>
                <c:manualLayout>
                  <c:x val="1.122002486428105E-3"/>
                  <c:y val="-3.2639292515302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41-4046-9A4B-E734FBCD7B3E}"/>
                </c:ext>
              </c:extLst>
            </c:dLbl>
            <c:dLbl>
              <c:idx val="10"/>
              <c:layout>
                <c:manualLayout>
                  <c:x val="0"/>
                  <c:y val="-8.1119904056244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41-4046-9A4B-E734FBCD7B3E}"/>
                </c:ext>
              </c:extLst>
            </c:dLbl>
            <c:dLbl>
              <c:idx val="12"/>
              <c:layout>
                <c:manualLayout>
                  <c:x val="3.3660074592845616E-3"/>
                  <c:y val="1.582801341161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41-4046-9A4B-E734FBCD7B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841-4046-9A4B-E734FBCD7B3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1.5126065290155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41-4046-9A4B-E734FBCD7B3E}"/>
                </c:ext>
              </c:extLst>
            </c:dLbl>
            <c:dLbl>
              <c:idx val="5"/>
              <c:layout>
                <c:manualLayout>
                  <c:x val="0"/>
                  <c:y val="-2.939488205014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41-4046-9A4B-E734FBCD7B3E}"/>
                </c:ext>
              </c:extLst>
            </c:dLbl>
            <c:dLbl>
              <c:idx val="6"/>
              <c:layout>
                <c:manualLayout>
                  <c:x val="-2.2440049728563744E-3"/>
                  <c:y val="-5.2241924484692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41-4046-9A4B-E734FBCD7B3E}"/>
                </c:ext>
              </c:extLst>
            </c:dLbl>
            <c:dLbl>
              <c:idx val="9"/>
              <c:layout>
                <c:manualLayout>
                  <c:x val="-3.366007459284644E-3"/>
                  <c:y val="-7.88648202771626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841-4046-9A4B-E734FBCD7B3E}"/>
                </c:ext>
              </c:extLst>
            </c:dLbl>
            <c:dLbl>
              <c:idx val="12"/>
              <c:layout>
                <c:manualLayout>
                  <c:x val="1.1220024864281872E-3"/>
                  <c:y val="-2.146751399802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41-4046-9A4B-E734FBCD7B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0.0">
                  <c:v>100</c:v>
                </c:pt>
                <c:pt idx="2" formatCode="0.0">
                  <c:v>100</c:v>
                </c:pt>
                <c:pt idx="6" formatCode="0.0">
                  <c:v>100</c:v>
                </c:pt>
                <c:pt idx="7" formatCode="0.0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841-4046-9A4B-E734FBCD7B3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84996864"/>
        <c:axId val="375092864"/>
      </c:barChart>
      <c:catAx>
        <c:axId val="38499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5092864"/>
        <c:crosses val="autoZero"/>
        <c:auto val="1"/>
        <c:lblAlgn val="ctr"/>
        <c:lblOffset val="100"/>
        <c:noMultiLvlLbl val="0"/>
      </c:catAx>
      <c:valAx>
        <c:axId val="375092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4996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o-RO" dirty="0" smtClean="0"/>
              <a:t>Din numărul de participanți la sondaj l</a:t>
            </a:r>
            <a:r>
              <a:rPr lang="en-GB" dirty="0" err="1" smtClean="0"/>
              <a:t>ocuiesc</a:t>
            </a:r>
            <a:r>
              <a:rPr lang="en-GB" dirty="0" smtClean="0"/>
              <a:t> </a:t>
            </a:r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prezent</a:t>
            </a:r>
            <a:endParaRPr lang="en-GB" dirty="0"/>
          </a:p>
        </c:rich>
      </c:tx>
      <c:layout/>
      <c:overlay val="0"/>
      <c:spPr>
        <a:noFill/>
        <a:ln w="25399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Locuiesc în prezent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49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274-45F0-87D5-B748F06C28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49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74-45F0-87D5-B748F06C28AA}"/>
              </c:ext>
            </c:extLst>
          </c:dPt>
          <c:dLbls>
            <c:dLbl>
              <c:idx val="0"/>
              <c:layout>
                <c:manualLayout>
                  <c:x val="2.3420739860347647E-2"/>
                  <c:y val="-3.67793550234502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274-45F0-87D5-B748F06C28AA}"/>
                </c:ext>
              </c:extLst>
            </c:dLbl>
            <c:dLbl>
              <c:idx val="1"/>
              <c:layout>
                <c:manualLayout>
                  <c:x val="8.8097360471450503E-3"/>
                  <c:y val="4.954967594741716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274-45F0-87D5-B748F06C28AA}"/>
                </c:ext>
              </c:extLst>
            </c:dLbl>
            <c:spPr>
              <a:noFill/>
              <a:ln w="25399">
                <a:noFill/>
              </a:ln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307</c:v>
                </c:pt>
                <c:pt idx="1">
                  <c:v>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274-45F0-87D5-B748F06C2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9">
          <a:noFill/>
        </a:ln>
      </c:spPr>
    </c:plotArea>
    <c:legend>
      <c:legendPos val="t"/>
      <c:layout/>
      <c:overlay val="0"/>
      <c:spPr>
        <a:noFill/>
        <a:ln w="2539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  <c:pt idx="4">
                  <c:v>Anul universitar 2018-2019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0.83399999999999996</c:v>
                </c:pt>
                <c:pt idx="1">
                  <c:v>0.77700000000000002</c:v>
                </c:pt>
                <c:pt idx="2">
                  <c:v>0.88200000000000001</c:v>
                </c:pt>
                <c:pt idx="3">
                  <c:v>0.878</c:v>
                </c:pt>
                <c:pt idx="4">
                  <c:v>0.873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  <c:pt idx="4">
                  <c:v>Anul universitar 2018-2019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0.43099999999999999</c:v>
                </c:pt>
                <c:pt idx="1">
                  <c:v>0.57299999999999995</c:v>
                </c:pt>
                <c:pt idx="2">
                  <c:v>0.39100000000000001</c:v>
                </c:pt>
                <c:pt idx="3">
                  <c:v>0.245</c:v>
                </c:pt>
                <c:pt idx="4">
                  <c:v>0.34300000000000003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2909184"/>
        <c:axId val="269323072"/>
      </c:barChart>
      <c:catAx>
        <c:axId val="28290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69323072"/>
        <c:crosses val="autoZero"/>
        <c:auto val="1"/>
        <c:lblAlgn val="ctr"/>
        <c:lblOffset val="100"/>
        <c:noMultiLvlLbl val="0"/>
      </c:catAx>
      <c:valAx>
        <c:axId val="2693230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8290918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 2017-2018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0.33300000000000002</c:v>
                </c:pt>
                <c:pt idx="2">
                  <c:v>0.47499999999999998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F7-4F69-A4C0-A096065A76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 2017-2018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0.98099999999999998</c:v>
                </c:pt>
                <c:pt idx="1">
                  <c:v>0.748</c:v>
                </c:pt>
                <c:pt idx="2">
                  <c:v>0.23300000000000001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F7-4F69-A4C0-A096065A76C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Licența 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 formatCode="0%">
                  <c:v>0.88</c:v>
                </c:pt>
                <c:pt idx="1">
                  <c:v>0.314</c:v>
                </c:pt>
                <c:pt idx="2">
                  <c:v>0.56699999999999995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D6-468A-9B34-BEC2DC6F683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Masterat 2018-2019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0.85699999999999998</c:v>
                </c:pt>
                <c:pt idx="1">
                  <c:v>0.39300000000000002</c:v>
                </c:pt>
                <c:pt idx="2">
                  <c:v>0.48099999999999998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0D6-468A-9B34-BEC2DC6F68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2906624"/>
        <c:axId val="269755520"/>
      </c:barChart>
      <c:catAx>
        <c:axId val="28290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9755520"/>
        <c:crosses val="autoZero"/>
        <c:auto val="1"/>
        <c:lblAlgn val="ctr"/>
        <c:lblOffset val="100"/>
        <c:noMultiLvlLbl val="0"/>
      </c:catAx>
      <c:valAx>
        <c:axId val="26975552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8290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 2017-2018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0.17199999999999999</c:v>
                </c:pt>
                <c:pt idx="1">
                  <c:v>0.63600000000000001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D6-4A9F-A218-9FFF02A3379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 2017-2018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0.501</c:v>
                </c:pt>
                <c:pt idx="1">
                  <c:v>0.48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D6-4A9F-A218-9FFF02A3379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Licență 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Лист1!$D$2:$D$3</c:f>
              <c:numCache>
                <c:formatCode>0.00%</c:formatCode>
                <c:ptCount val="2"/>
                <c:pt idx="0">
                  <c:v>0.29899999999999999</c:v>
                </c:pt>
                <c:pt idx="1">
                  <c:v>0.58099999999999996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8D-4332-BF61-E06C08CECA9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Masterat 2018-2019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Лист1!$E$2:$E$3</c:f>
              <c:numCache>
                <c:formatCode>0.00%</c:formatCode>
                <c:ptCount val="2"/>
                <c:pt idx="0">
                  <c:v>0.27600000000000002</c:v>
                </c:pt>
                <c:pt idx="1">
                  <c:v>0.40899999999999997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88D-4332-BF61-E06C08CECA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3316992"/>
        <c:axId val="282223744"/>
      </c:barChart>
      <c:catAx>
        <c:axId val="30331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2223744"/>
        <c:crosses val="autoZero"/>
        <c:auto val="1"/>
        <c:lblAlgn val="ctr"/>
        <c:lblOffset val="100"/>
        <c:noMultiLvlLbl val="0"/>
      </c:catAx>
      <c:valAx>
        <c:axId val="28222374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303316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2544965568653566"/>
          <c:w val="0.97574922230863237"/>
          <c:h val="0.64853623416718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Angajare conform specialității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  <c:pt idx="4">
                  <c:v>Absolvenți 2018-2019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0.52</c:v>
                </c:pt>
                <c:pt idx="1">
                  <c:v>0.59</c:v>
                </c:pt>
                <c:pt idx="2">
                  <c:v>0.65</c:v>
                </c:pt>
                <c:pt idx="3">
                  <c:v>0.56000000000000005</c:v>
                </c:pt>
                <c:pt idx="4" formatCode="0.0%">
                  <c:v>0.65700000000000003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B3-4734-A25F-FAF032C0E0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Angajare în domeniu conex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2.0272332448375676E-3"/>
                  <c:y val="-5.8926685878784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6F0-49BE-9769-2A22A2017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  <c:pt idx="4">
                  <c:v>Absolvenți 2018-2019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0.21</c:v>
                </c:pt>
                <c:pt idx="1">
                  <c:v>0.26</c:v>
                </c:pt>
                <c:pt idx="2">
                  <c:v>0.25</c:v>
                </c:pt>
                <c:pt idx="3">
                  <c:v>0.19</c:v>
                </c:pt>
                <c:pt idx="4" formatCode="0.0%">
                  <c:v>0.18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B3-4734-A25F-FAF032C0E0B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Angajare în alt domeniu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5B3-4734-A25F-FAF032C0E0B0}"/>
                </c:ext>
              </c:extLst>
            </c:dLbl>
            <c:dLbl>
              <c:idx val="3"/>
              <c:layout>
                <c:manualLayout>
                  <c:x val="9.4339622641508285E-3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5B3-4734-A25F-FAF032C0E0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  <c:pt idx="4">
                  <c:v>Absolvenți 2018-2019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0.27</c:v>
                </c:pt>
                <c:pt idx="1">
                  <c:v>0.14000000000000001</c:v>
                </c:pt>
                <c:pt idx="2">
                  <c:v>0.1</c:v>
                </c:pt>
                <c:pt idx="3">
                  <c:v>0.25</c:v>
                </c:pt>
                <c:pt idx="4" formatCode="0.0%">
                  <c:v>0.16300000000000001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B3-4734-A25F-FAF032C0E0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3318016"/>
        <c:axId val="282226048"/>
      </c:barChart>
      <c:catAx>
        <c:axId val="30331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2226048"/>
        <c:crosses val="autoZero"/>
        <c:auto val="1"/>
        <c:lblAlgn val="ctr"/>
        <c:lblOffset val="100"/>
        <c:noMultiLvlLbl val="0"/>
      </c:catAx>
      <c:valAx>
        <c:axId val="2822260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0331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8392817464726137E-3"/>
          <c:y val="2.2448261287155904E-2"/>
          <c:w val="0.9813829713365182"/>
          <c:h val="0.104942970148010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70019708643550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 2017-2018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7.1256147347911866E-4"/>
                  <c:y val="-4.9191472078814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2.9640607632457554E-3"/>
                  <c:y val="-5.318667066650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0.55800000000000005</c:v>
                </c:pt>
                <c:pt idx="1">
                  <c:v>0.219</c:v>
                </c:pt>
                <c:pt idx="2">
                  <c:v>0.223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 2017-2018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8912992155472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7.8138294057341021E-3"/>
                  <c:y val="-2.3130393724378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0.72399999999999998</c:v>
                </c:pt>
                <c:pt idx="1">
                  <c:v>0.17</c:v>
                </c:pt>
                <c:pt idx="2">
                  <c:v>0.106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Licență 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162613436763208E-3"/>
                  <c:y val="8.673897646641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0.68600000000000005</c:v>
                </c:pt>
                <c:pt idx="1">
                  <c:v>0.14199999999999999</c:v>
                </c:pt>
                <c:pt idx="2">
                  <c:v>0.17199999999999999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77-4DD1-A800-9A13DE8F63A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Masterat 2018-2019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0.61399999999999999</c:v>
                </c:pt>
                <c:pt idx="1">
                  <c:v>0.251</c:v>
                </c:pt>
                <c:pt idx="2">
                  <c:v>0.13500000000000001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D77-4DD1-A800-9A13DE8F63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9311104"/>
        <c:axId val="282228352"/>
      </c:barChart>
      <c:catAx>
        <c:axId val="33931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2228352"/>
        <c:crosses val="autoZero"/>
        <c:auto val="1"/>
        <c:lblAlgn val="ctr"/>
        <c:lblOffset val="100"/>
        <c:noMultiLvlLbl val="0"/>
      </c:catAx>
      <c:valAx>
        <c:axId val="28222835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339311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7F1-4BDB-93D7-C372063E2EED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7F1-4BDB-93D7-C372063E2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72.5</c:v>
                </c:pt>
                <c:pt idx="1">
                  <c:v>27.5</c:v>
                </c:pt>
                <c:pt idx="2">
                  <c:v>28.8</c:v>
                </c:pt>
                <c:pt idx="3">
                  <c:v>32.5</c:v>
                </c:pt>
                <c:pt idx="4">
                  <c:v>15</c:v>
                </c:pt>
                <c:pt idx="5">
                  <c:v>48.8</c:v>
                </c:pt>
                <c:pt idx="6">
                  <c:v>23.8</c:v>
                </c:pt>
                <c:pt idx="7">
                  <c:v>32.5</c:v>
                </c:pt>
                <c:pt idx="8">
                  <c:v>20</c:v>
                </c:pt>
                <c:pt idx="9">
                  <c:v>66.3</c:v>
                </c:pt>
                <c:pt idx="10">
                  <c:v>8.8000000000000007</c:v>
                </c:pt>
                <c:pt idx="11">
                  <c:v>36.299999999999997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7F1-4BDB-93D7-C372063E2E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100</c:v>
                </c:pt>
                <c:pt idx="3">
                  <c:v>100</c:v>
                </c:pt>
                <c:pt idx="4">
                  <c:v>100</c:v>
                </c:pt>
                <c:pt idx="6">
                  <c:v>100</c:v>
                </c:pt>
                <c:pt idx="9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E2-42B0-86A2-70A686E529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1276672"/>
        <c:axId val="340479936"/>
      </c:barChart>
      <c:catAx>
        <c:axId val="34127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0479936"/>
        <c:crosses val="autoZero"/>
        <c:auto val="1"/>
        <c:lblAlgn val="ctr"/>
        <c:lblOffset val="100"/>
        <c:noMultiLvlLbl val="0"/>
      </c:catAx>
      <c:valAx>
        <c:axId val="34047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127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11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23.06.2021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634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FE936-17C2-4D92-91C7-CF0BAC3908EB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7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4464051" y="6237288"/>
            <a:ext cx="2989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mtClean="0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 smtClean="0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10617200" y="6375401"/>
            <a:ext cx="1082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 smtClean="0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 smtClean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7368" y="332656"/>
            <a:ext cx="11305256" cy="3312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000" b="1" dirty="0">
                <a:solidFill>
                  <a:srgbClr val="002060"/>
                </a:solidFill>
              </a:rPr>
              <a:t>Orientarea studenţilor în carieră şi studiul inserţiei absolvenţilor ULIM în câmpul </a:t>
            </a:r>
            <a:r>
              <a:rPr lang="ro-RO" sz="4000" b="1" dirty="0" smtClean="0">
                <a:solidFill>
                  <a:srgbClr val="002060"/>
                </a:solidFill>
              </a:rPr>
              <a:t>muncii</a:t>
            </a:r>
            <a:r>
              <a:rPr lang="ro-RO" sz="4000" b="1" smtClean="0">
                <a:solidFill>
                  <a:srgbClr val="002060"/>
                </a:solidFill>
              </a:rPr>
              <a:t/>
            </a:r>
            <a:br>
              <a:rPr lang="ro-RO" sz="4000" b="1" smtClean="0">
                <a:solidFill>
                  <a:srgbClr val="002060"/>
                </a:solidFill>
              </a:rPr>
            </a:br>
            <a:r>
              <a:rPr lang="ro-RO" sz="4000" b="1" smtClean="0">
                <a:solidFill>
                  <a:srgbClr val="002060"/>
                </a:solidFill>
              </a:rPr>
              <a:t/>
            </a:r>
            <a:br>
              <a:rPr lang="ro-RO" sz="4000" b="1" smtClean="0">
                <a:solidFill>
                  <a:srgbClr val="002060"/>
                </a:solidFill>
              </a:rPr>
            </a:br>
            <a:r>
              <a:rPr lang="ro-RO" sz="4000" b="1" smtClean="0">
                <a:solidFill>
                  <a:srgbClr val="002060"/>
                </a:solidFill>
              </a:rPr>
              <a:t>Informație </a:t>
            </a:r>
            <a:r>
              <a:rPr lang="ro-RO" sz="4000" b="1" dirty="0" smtClean="0">
                <a:solidFill>
                  <a:srgbClr val="002060"/>
                </a:solidFill>
              </a:rPr>
              <a:t>pentru angajabilitatea absolvenților a.u. 2018-2019</a:t>
            </a:r>
            <a:r>
              <a:rPr lang="ro-RO" sz="4000" b="1" dirty="0">
                <a:solidFill>
                  <a:srgbClr val="002060"/>
                </a:solidFill>
              </a:rPr>
              <a:t/>
            </a:r>
            <a:br>
              <a:rPr lang="ro-RO" sz="4000" b="1" dirty="0">
                <a:solidFill>
                  <a:srgbClr val="002060"/>
                </a:solidFill>
              </a:rPr>
            </a:br>
            <a:r>
              <a:rPr lang="ro-RO" sz="4000" b="1" dirty="0">
                <a:solidFill>
                  <a:srgbClr val="002060"/>
                </a:solidFill>
              </a:rPr>
              <a:t/>
            </a:r>
            <a:br>
              <a:rPr lang="ro-RO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407368" y="3933056"/>
            <a:ext cx="11449271" cy="24482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A pregătit: </a:t>
            </a:r>
          </a:p>
          <a:p>
            <a:pPr algn="r"/>
            <a:r>
              <a:rPr lang="ro-RO" altLang="en-US" sz="1800" b="1" dirty="0">
                <a:solidFill>
                  <a:srgbClr val="002060"/>
                </a:solidFill>
              </a:rPr>
              <a:t>Svetlana Rusnac, dr., conf. univ.</a:t>
            </a:r>
            <a:endParaRPr lang="en-US" altLang="en-US" sz="1800" b="1" dirty="0">
              <a:solidFill>
                <a:srgbClr val="002060"/>
              </a:solidFill>
            </a:endParaRPr>
          </a:p>
          <a:p>
            <a:pPr algn="r"/>
            <a:r>
              <a:rPr lang="ro-RO" altLang="en-US" sz="2000" b="1" dirty="0" smtClean="0">
                <a:solidFill>
                  <a:srgbClr val="002060"/>
                </a:solidFill>
              </a:rPr>
              <a:t>Pentru elaborarea raportului au fost utilizate date căpătate prin aplicarea </a:t>
            </a:r>
            <a:r>
              <a:rPr lang="ro-RO" altLang="en-US" sz="2000" b="1" dirty="0">
                <a:solidFill>
                  <a:srgbClr val="002060"/>
                </a:solidFill>
              </a:rPr>
              <a:t>chestionarului online „Sondaj anonim privind angajarea absolvenților ULIM în câmpul </a:t>
            </a:r>
            <a:r>
              <a:rPr lang="ro-RO" altLang="en-US" sz="2000" b="1" dirty="0" smtClean="0">
                <a:solidFill>
                  <a:srgbClr val="002060"/>
                </a:solidFill>
              </a:rPr>
              <a:t>muncii” </a:t>
            </a:r>
            <a:endParaRPr lang="ro-RO" altLang="en-US" sz="2000" b="1" dirty="0">
              <a:solidFill>
                <a:srgbClr val="002060"/>
              </a:solidFill>
            </a:endParaRPr>
          </a:p>
          <a:p>
            <a:pPr algn="r"/>
            <a:endParaRPr lang="ro-RO" altLang="en-US" b="1" dirty="0" smtClean="0">
              <a:solidFill>
                <a:srgbClr val="002060"/>
              </a:solidFill>
            </a:endParaRPr>
          </a:p>
          <a:p>
            <a:pPr algn="r"/>
            <a:endParaRPr lang="ru-RU" altLang="en-US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ru-RU" sz="2400" dirty="0"/>
              <a:t>Detalii privind angajarea – conformitate cu domeniul de formare profesională: licență - masterat</a:t>
            </a: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24268336"/>
              </p:ext>
            </p:extLst>
          </p:nvPr>
        </p:nvGraphicFramePr>
        <p:xfrm>
          <a:off x="407368" y="1124744"/>
          <a:ext cx="11377264" cy="4392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</a:t>
            </a:r>
            <a:r>
              <a:rPr lang="ro-RO" altLang="ru-RU" sz="3600" dirty="0" smtClean="0"/>
              <a:t>ompetențe </a:t>
            </a:r>
            <a:r>
              <a:rPr lang="ro-RO" altLang="ru-RU" sz="3600" dirty="0"/>
              <a:t>care contribuie la angajarea cu succes în câmpul </a:t>
            </a:r>
            <a:r>
              <a:rPr lang="ro-RO" altLang="ru-RU" sz="3600" dirty="0" smtClean="0"/>
              <a:t>muncii – au dezvoltat la universitate</a:t>
            </a:r>
            <a:endParaRPr lang="ru-RU" altLang="ru-RU" sz="3600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787737"/>
              </p:ext>
            </p:extLst>
          </p:nvPr>
        </p:nvGraphicFramePr>
        <p:xfrm>
          <a:off x="609600" y="1417640"/>
          <a:ext cx="11103024" cy="4565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5687">
                  <a:extLst>
                    <a:ext uri="{9D8B030D-6E8A-4147-A177-3AD203B41FA5}">
                      <a16:colId xmlns:a16="http://schemas.microsoft.com/office/drawing/2014/main" xmlns="" val="4037846533"/>
                    </a:ext>
                  </a:extLst>
                </a:gridCol>
                <a:gridCol w="9437337">
                  <a:extLst>
                    <a:ext uri="{9D8B030D-6E8A-4147-A177-3AD203B41FA5}">
                      <a16:colId xmlns:a16="http://schemas.microsoft.com/office/drawing/2014/main" xmlns="" val="1462607876"/>
                    </a:ext>
                  </a:extLst>
                </a:gridCol>
              </a:tblGrid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Am învățat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b="1" dirty="0">
                          <a:effectLst/>
                        </a:rPr>
                        <a:t>Competențe – </a:t>
                      </a:r>
                      <a:r>
                        <a:rPr lang="ro-RO" sz="2000" b="1" dirty="0">
                          <a:solidFill>
                            <a:srgbClr val="FF0000"/>
                          </a:solidFill>
                          <a:effectLst/>
                        </a:rPr>
                        <a:t>hard</a:t>
                      </a:r>
                      <a:r>
                        <a:rPr lang="ro-RO" sz="2000" b="1" dirty="0">
                          <a:effectLst/>
                        </a:rPr>
                        <a:t> și </a:t>
                      </a:r>
                      <a:r>
                        <a:rPr lang="ro-RO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soft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85685102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rgbClr val="FF0000"/>
                          </a:solidFill>
                          <a:effectLst/>
                        </a:rPr>
                        <a:t>68%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Cunoașterea aprofundata a propriului domeniu de studiu / a propriei specializări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333089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59%</a:t>
                      </a:r>
                      <a:endParaRPr lang="ru-RU" sz="18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lucra în echipa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14536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58</a:t>
                      </a:r>
                      <a:r>
                        <a:rPr lang="ro-RO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%</a:t>
                      </a:r>
                      <a:endParaRPr lang="ru-RU" sz="18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coordona activități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8503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55,7%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acumula rapid noi cunoștinte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121926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rgbClr val="FF0000"/>
                          </a:solidFill>
                          <a:effectLst/>
                        </a:rPr>
                        <a:t>55,7%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veni cu idei și soluții noi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4829300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elabora rapoarte, note sau alte documente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556324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45,1%</a:t>
                      </a:r>
                      <a:endParaRPr lang="ru-RU" sz="18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acționa bine în condiții de stres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726648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45,1%</a:t>
                      </a:r>
                      <a:endParaRPr lang="ru-RU" sz="18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gestiona eficient timpul de lucru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2625261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41,8%</a:t>
                      </a:r>
                      <a:endParaRPr lang="ru-RU" sz="18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a-ți face punctul de vedere înteles de catre ceilalți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8681709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36,1%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negocia în mod eficace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179847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rgbClr val="FF0000"/>
                          </a:solidFill>
                          <a:effectLst/>
                        </a:rPr>
                        <a:t>35,2%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Cunoașterea altor domenii sau discipline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84267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rgbClr val="FF0000"/>
                          </a:solidFill>
                          <a:effectLst/>
                        </a:rPr>
                        <a:t>34,4%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scrie și de a conversa într-o limbă straină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2327182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rgbClr val="FF0000"/>
                          </a:solidFill>
                          <a:effectLst/>
                        </a:rPr>
                        <a:t>33,6%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utiliza calculatorul și de a naviga pe internet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937482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</a:t>
            </a:r>
            <a:r>
              <a:rPr lang="ro-RO" altLang="ru-RU" sz="3600" dirty="0" smtClean="0"/>
              <a:t>ompetențe </a:t>
            </a:r>
            <a:r>
              <a:rPr lang="ro-RO" altLang="ru-RU" sz="3600" dirty="0"/>
              <a:t>care contribuie la angajarea cu succes în câmpul </a:t>
            </a:r>
            <a:r>
              <a:rPr lang="ro-RO" altLang="ru-RU" sz="3600" dirty="0" smtClean="0"/>
              <a:t>muncii – au contribuit la angajare</a:t>
            </a:r>
            <a:endParaRPr lang="ru-RU" altLang="ru-RU" sz="3600" dirty="0"/>
          </a:p>
        </p:txBody>
      </p:sp>
      <p:graphicFrame>
        <p:nvGraphicFramePr>
          <p:cNvPr id="5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90117"/>
              </p:ext>
            </p:extLst>
          </p:nvPr>
        </p:nvGraphicFramePr>
        <p:xfrm>
          <a:off x="609600" y="1417640"/>
          <a:ext cx="11103024" cy="4810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5687">
                  <a:extLst>
                    <a:ext uri="{9D8B030D-6E8A-4147-A177-3AD203B41FA5}">
                      <a16:colId xmlns:a16="http://schemas.microsoft.com/office/drawing/2014/main" xmlns="" val="4037846533"/>
                    </a:ext>
                  </a:extLst>
                </a:gridCol>
                <a:gridCol w="9437337">
                  <a:extLst>
                    <a:ext uri="{9D8B030D-6E8A-4147-A177-3AD203B41FA5}">
                      <a16:colId xmlns:a16="http://schemas.microsoft.com/office/drawing/2014/main" xmlns="" val="1462607876"/>
                    </a:ext>
                  </a:extLst>
                </a:gridCol>
              </a:tblGrid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M-a ajutat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Competențe – </a:t>
                      </a:r>
                      <a:r>
                        <a:rPr lang="ro-RO" sz="22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hard</a:t>
                      </a:r>
                      <a:r>
                        <a:rPr lang="ro-RO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și </a:t>
                      </a:r>
                      <a:r>
                        <a:rPr lang="ro-RO" sz="2200" b="1">
                          <a:solidFill>
                            <a:srgbClr val="1F4E79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soft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85685102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55,3%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Cunoașterea aprofundata a propriului domeniu de studiu / a propriei specializări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333089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55,3%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lucra în echipa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14536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50,9%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acționa bine în condiții de stres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8503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46,5%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acumula rapid noi cunoștinte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121926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41,2%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coordona activități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4829300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39,5%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veni cu idei și soluții noi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556324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38,6%</a:t>
                      </a:r>
                      <a:endParaRPr lang="ru-RU" sz="2100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gestiona eficient timpul de lucru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726648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38,6%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a-ți face punctul de vedere înteles de catre ceilalți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2625261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36,8%</a:t>
                      </a:r>
                      <a:endParaRPr lang="ru-RU" sz="21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elabora rapoarte, note sau alte documente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8681709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34,2%</a:t>
                      </a:r>
                      <a:endParaRPr lang="ru-RU" sz="21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Cunoașterea altor domenii sau discipline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179847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34,2%</a:t>
                      </a:r>
                      <a:endParaRPr lang="ru-RU" sz="21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utiliza calculatorul și de a naviga pe internet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84267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30,7%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scrie și de a conversa într-o limbă straină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2327182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negocia în mod eficace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93748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35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1988840"/>
            <a:ext cx="10972800" cy="1800200"/>
          </a:xfrm>
        </p:spPr>
        <p:txBody>
          <a:bodyPr/>
          <a:lstStyle/>
          <a:p>
            <a:r>
              <a:rPr lang="ro-RO" dirty="0" smtClean="0"/>
              <a:t>Angajabilitatea absolvenților programelor de licență și masterat – pe facultăți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14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348880"/>
            <a:ext cx="10972800" cy="1143000"/>
          </a:xfrm>
        </p:spPr>
        <p:txBody>
          <a:bodyPr/>
          <a:lstStyle/>
          <a:p>
            <a:r>
              <a:rPr lang="ro-RO" dirty="0" smtClean="0"/>
              <a:t>Facultatea Drept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478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</a:t>
            </a:r>
            <a:r>
              <a:rPr lang="ro-RO" altLang="en-US" sz="2800" b="1" dirty="0" smtClean="0"/>
              <a:t>– </a:t>
            </a:r>
            <a:r>
              <a:rPr lang="ro-RO" sz="2800" b="1" dirty="0" smtClean="0"/>
              <a:t>36 </a:t>
            </a:r>
            <a:r>
              <a:rPr lang="ro-RO" sz="2800" b="1" dirty="0"/>
              <a:t>absolvenți ai programului 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30507261"/>
              </p:ext>
            </p:extLst>
          </p:nvPr>
        </p:nvGraphicFramePr>
        <p:xfrm>
          <a:off x="609600" y="1600200"/>
          <a:ext cx="11319048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358835"/>
              </p:ext>
            </p:extLst>
          </p:nvPr>
        </p:nvGraphicFramePr>
        <p:xfrm>
          <a:off x="1055440" y="260648"/>
          <a:ext cx="10801202" cy="6018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Program 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Drept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63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</a:t>
            </a:r>
            <a:r>
              <a:rPr lang="ro-RO" altLang="en-US" sz="2800" b="1" dirty="0" smtClean="0"/>
              <a:t>– </a:t>
            </a:r>
            <a:r>
              <a:rPr lang="ro-RO" sz="2800" b="1" dirty="0" smtClean="0"/>
              <a:t>39 </a:t>
            </a:r>
            <a:r>
              <a:rPr lang="ro-RO" sz="2800" b="1" dirty="0"/>
              <a:t>absolvenți ai programului de </a:t>
            </a:r>
            <a:r>
              <a:rPr lang="ro-RO" sz="2800" b="1" dirty="0" smtClean="0"/>
              <a:t>master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8067475"/>
              </p:ext>
            </p:extLst>
          </p:nvPr>
        </p:nvGraphicFramePr>
        <p:xfrm>
          <a:off x="609600" y="1124744"/>
          <a:ext cx="1131904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8498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381245"/>
              </p:ext>
            </p:extLst>
          </p:nvPr>
        </p:nvGraphicFramePr>
        <p:xfrm>
          <a:off x="1055440" y="260648"/>
          <a:ext cx="10801202" cy="6018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Drept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82,1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41,03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60,53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547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780928"/>
            <a:ext cx="10972800" cy="1143000"/>
          </a:xfrm>
        </p:spPr>
        <p:txBody>
          <a:bodyPr/>
          <a:lstStyle/>
          <a:p>
            <a:r>
              <a:rPr lang="ro-RO" dirty="0" smtClean="0"/>
              <a:t>Facultatea Științe Economice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13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1524000" y="274638"/>
            <a:ext cx="9036050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/>
              <a:t>FIŞA DE URMĂRIRE A INSERŢIEI PROFESIONALE A ABSOLVENŢILOR PE PIAŢA MUNCII</a:t>
            </a:r>
            <a:br>
              <a:rPr lang="ro-RO" altLang="en-US" sz="2800" b="1"/>
            </a:br>
            <a:r>
              <a:rPr lang="ro-RO" altLang="en-US" sz="2800" b="1"/>
              <a:t>Conținut</a:t>
            </a:r>
            <a:endParaRPr lang="ru-RU" altLang="en-US" sz="2800" b="1"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xfrm>
            <a:off x="263352" y="1600201"/>
            <a:ext cx="11593288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Preocupările de bază după absolvirea studiilor de licență - masterat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Detalii despre angajare în câmpul muncii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</a:t>
            </a:r>
            <a:r>
              <a:rPr lang="ro-RO" altLang="en-US" sz="2600" b="1" dirty="0" smtClean="0">
                <a:cs typeface="Times New Roman" panose="02020603050405020304" pitchFamily="18" charset="0"/>
              </a:rPr>
              <a:t>profesional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 smtClean="0">
                <a:cs typeface="Times New Roman" panose="02020603050405020304" pitchFamily="18" charset="0"/>
              </a:rPr>
              <a:t>Datele privind angajabilitatea absolvenților anului universitar 2018-2019 </a:t>
            </a:r>
            <a:r>
              <a:rPr lang="ro-RO" altLang="en-US" sz="2600" b="1" dirty="0" smtClean="0"/>
              <a:t>au căpătate </a:t>
            </a:r>
            <a:r>
              <a:rPr lang="ro-RO" altLang="en-US" sz="2600" b="1" dirty="0"/>
              <a:t>prin aplicarea chestionarului online „Sondaj anonim privind angajarea absolvenților ULIM în câmpul muncii</a:t>
            </a:r>
            <a:r>
              <a:rPr lang="ro-RO" altLang="en-US" sz="2600" b="1" dirty="0" smtClean="0"/>
              <a:t>” (modalitate folosită în premieră)</a:t>
            </a:r>
            <a:endParaRPr lang="ro-RO" altLang="en-US" sz="2600" b="1" dirty="0"/>
          </a:p>
          <a:p>
            <a:pPr marL="514350" indent="-514350">
              <a:buFontTx/>
              <a:buAutoNum type="arabicPeriod"/>
            </a:pPr>
            <a:endParaRPr lang="ru-RU" altLang="en-US" sz="2800" b="1" dirty="0"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263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Economice – </a:t>
            </a:r>
            <a:r>
              <a:rPr lang="ro-RO" sz="2800" b="1" dirty="0" smtClean="0"/>
              <a:t>34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42699875"/>
              </p:ext>
            </p:extLst>
          </p:nvPr>
        </p:nvGraphicFramePr>
        <p:xfrm>
          <a:off x="609600" y="1201020"/>
          <a:ext cx="11319048" cy="532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875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18499"/>
              </p:ext>
            </p:extLst>
          </p:nvPr>
        </p:nvGraphicFramePr>
        <p:xfrm>
          <a:off x="1055440" y="260648"/>
          <a:ext cx="10801202" cy="6116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Științe Economice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88,2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11,8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/>
                        <a:t>12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58,8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36,7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dirty="0"/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dirty="0" smtClean="0"/>
                        <a:t>36,7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/>
                        <a:t>2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/>
                        <a:t>5,9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/>
                        <a:t>4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/>
                        <a:t>11,8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4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263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Economice – </a:t>
            </a:r>
            <a:r>
              <a:rPr lang="ro-RO" sz="2800" b="1" dirty="0" smtClean="0"/>
              <a:t>8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91204986"/>
              </p:ext>
            </p:extLst>
          </p:nvPr>
        </p:nvGraphicFramePr>
        <p:xfrm>
          <a:off x="609600" y="1201020"/>
          <a:ext cx="11319048" cy="532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381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73928"/>
              </p:ext>
            </p:extLst>
          </p:nvPr>
        </p:nvGraphicFramePr>
        <p:xfrm>
          <a:off x="1055440" y="260648"/>
          <a:ext cx="10801202" cy="6116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Științe Economice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62,5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/>
                        <a:t>2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/>
                        <a:t>25,0</a:t>
                      </a:r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820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636912"/>
            <a:ext cx="10972800" cy="1143000"/>
          </a:xfrm>
        </p:spPr>
        <p:txBody>
          <a:bodyPr/>
          <a:lstStyle/>
          <a:p>
            <a:r>
              <a:rPr lang="ro-RO" dirty="0" smtClean="0"/>
              <a:t>Facultatea Biomedicină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959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263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Biomedicină – </a:t>
            </a:r>
            <a:r>
              <a:rPr lang="ro-RO" sz="2800" b="1" dirty="0" smtClean="0"/>
              <a:t>59 </a:t>
            </a:r>
            <a:r>
              <a:rPr lang="ro-RO" sz="2800" b="1" dirty="0"/>
              <a:t>absolvenți ai programului 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35693967"/>
              </p:ext>
            </p:extLst>
          </p:nvPr>
        </p:nvGraphicFramePr>
        <p:xfrm>
          <a:off x="609600" y="1201020"/>
          <a:ext cx="11319048" cy="532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241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742541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Program 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Biomedicină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88,1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88,14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50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96,15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3,85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297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060848"/>
            <a:ext cx="10972800" cy="1143000"/>
          </a:xfrm>
        </p:spPr>
        <p:txBody>
          <a:bodyPr/>
          <a:lstStyle/>
          <a:p>
            <a:r>
              <a:rPr lang="ro-RO" dirty="0" smtClean="0"/>
              <a:t>Facultatea Litere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1039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Litere – </a:t>
            </a:r>
            <a:r>
              <a:rPr lang="ro-RO" sz="2800" b="1" dirty="0" smtClean="0"/>
              <a:t>32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06354494"/>
              </p:ext>
            </p:extLst>
          </p:nvPr>
        </p:nvGraphicFramePr>
        <p:xfrm>
          <a:off x="609600" y="908720"/>
          <a:ext cx="1131904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9287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552547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Litere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4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4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19336" y="274639"/>
            <a:ext cx="11665295" cy="993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/>
              <a:t>Modalitatea de colectare a </a:t>
            </a:r>
            <a:r>
              <a:rPr lang="ro-RO" altLang="en-US" sz="3200" dirty="0" smtClean="0"/>
              <a:t>informației</a:t>
            </a:r>
            <a:br>
              <a:rPr lang="ro-RO" altLang="en-US" sz="3200" dirty="0" smtClean="0"/>
            </a:br>
            <a:r>
              <a:rPr lang="ro-RO" altLang="en-US" sz="3200" dirty="0" smtClean="0"/>
              <a:t>și nr. participanți la sondaj </a:t>
            </a:r>
            <a:endParaRPr lang="en-US" altLang="en-US" sz="3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4442462"/>
              </p:ext>
            </p:extLst>
          </p:nvPr>
        </p:nvGraphicFramePr>
        <p:xfrm>
          <a:off x="407368" y="1052736"/>
          <a:ext cx="11377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Five Hacks for Google Forms • TechNotes B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384" y="464275"/>
            <a:ext cx="1091630" cy="80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Litere – </a:t>
            </a:r>
            <a:r>
              <a:rPr lang="ro-RO" sz="2800" b="1" dirty="0" smtClean="0"/>
              <a:t>4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16481724"/>
              </p:ext>
            </p:extLst>
          </p:nvPr>
        </p:nvGraphicFramePr>
        <p:xfrm>
          <a:off x="609600" y="908720"/>
          <a:ext cx="1131904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25241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15203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Litere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2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2782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276872"/>
            <a:ext cx="10972800" cy="1143000"/>
          </a:xfrm>
        </p:spPr>
        <p:txBody>
          <a:bodyPr/>
          <a:lstStyle/>
          <a:p>
            <a:r>
              <a:rPr lang="ro-RO" dirty="0" smtClean="0"/>
              <a:t>Facultatea Științe Sociale și ale Educației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3556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Sociale și ale Educației – </a:t>
            </a:r>
            <a:r>
              <a:rPr lang="ro-RO" sz="2800" b="1" dirty="0" smtClean="0"/>
              <a:t>60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94324684"/>
              </p:ext>
            </p:extLst>
          </p:nvPr>
        </p:nvGraphicFramePr>
        <p:xfrm>
          <a:off x="508484" y="1241376"/>
          <a:ext cx="1131904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74939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164868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ȘSE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13,3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28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53,33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041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Sociale și ale Educației – </a:t>
            </a:r>
            <a:r>
              <a:rPr lang="ro-RO" sz="2800" b="1" dirty="0" smtClean="0"/>
              <a:t>48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41160085"/>
              </p:ext>
            </p:extLst>
          </p:nvPr>
        </p:nvGraphicFramePr>
        <p:xfrm>
          <a:off x="508484" y="1241376"/>
          <a:ext cx="1131904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97763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260131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ȘSE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60,4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34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72,9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</a:t>
                      </a:r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20,8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4013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204864"/>
            <a:ext cx="10972800" cy="1656184"/>
          </a:xfrm>
        </p:spPr>
        <p:txBody>
          <a:bodyPr/>
          <a:lstStyle/>
          <a:p>
            <a:r>
              <a:rPr lang="ro-RO" dirty="0" smtClean="0"/>
              <a:t>Facultatea Relații Internaționale,</a:t>
            </a:r>
            <a:r>
              <a:rPr lang="ro-RO" dirty="0"/>
              <a:t> Jurnalism</a:t>
            </a:r>
            <a:r>
              <a:rPr lang="ro-RO" dirty="0" smtClean="0"/>
              <a:t> și Științe Politice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2643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RIJȘP – </a:t>
            </a:r>
            <a:r>
              <a:rPr lang="ro-RO" sz="2800" b="1" dirty="0" smtClean="0"/>
              <a:t>47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58451386"/>
              </p:ext>
            </p:extLst>
          </p:nvPr>
        </p:nvGraphicFramePr>
        <p:xfrm>
          <a:off x="508484" y="980728"/>
          <a:ext cx="11319048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3804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571018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RIJSP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14,89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4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8,51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53,19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07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/>
          <a:lstStyle/>
          <a:p>
            <a:r>
              <a:rPr lang="ro-RO" sz="4000" dirty="0" smtClean="0"/>
              <a:t>Numărul de participanți la sondaj pe facultăți</a:t>
            </a:r>
            <a:endParaRPr lang="ru-RU" sz="40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392736"/>
              </p:ext>
            </p:extLst>
          </p:nvPr>
        </p:nvGraphicFramePr>
        <p:xfrm>
          <a:off x="263352" y="1225353"/>
          <a:ext cx="11521280" cy="42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RIJȘP – </a:t>
            </a:r>
            <a:r>
              <a:rPr lang="ro-RO" sz="2800" b="1" dirty="0" smtClean="0"/>
              <a:t>2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656549296"/>
              </p:ext>
            </p:extLst>
          </p:nvPr>
        </p:nvGraphicFramePr>
        <p:xfrm>
          <a:off x="508484" y="980728"/>
          <a:ext cx="11319048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08378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336888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RIJSP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+mn-lt"/>
                        </a:rPr>
                        <a:t>2</a:t>
                      </a:r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4518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348880"/>
            <a:ext cx="10972800" cy="1143000"/>
          </a:xfrm>
        </p:spPr>
        <p:txBody>
          <a:bodyPr/>
          <a:lstStyle/>
          <a:p>
            <a:r>
              <a:rPr lang="ro-RO" dirty="0" smtClean="0"/>
              <a:t>Facultatea Informatică, Inginerie și Design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1468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IID – </a:t>
            </a:r>
            <a:r>
              <a:rPr lang="ro-RO" sz="2800" b="1" dirty="0" smtClean="0"/>
              <a:t>6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78644814"/>
              </p:ext>
            </p:extLst>
          </p:nvPr>
        </p:nvGraphicFramePr>
        <p:xfrm>
          <a:off x="508484" y="980728"/>
          <a:ext cx="11319048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4281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785225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IID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0364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809312" cy="5272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IID – </a:t>
            </a:r>
            <a:r>
              <a:rPr lang="ro-RO" sz="2800" b="1" dirty="0" smtClean="0"/>
              <a:t>4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6873122"/>
              </p:ext>
            </p:extLst>
          </p:nvPr>
        </p:nvGraphicFramePr>
        <p:xfrm>
          <a:off x="508484" y="980728"/>
          <a:ext cx="11319048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61239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704345"/>
              </p:ext>
            </p:extLst>
          </p:nvPr>
        </p:nvGraphicFramePr>
        <p:xfrm>
          <a:off x="1055440" y="260648"/>
          <a:ext cx="10801202" cy="60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Facultatea IID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tx1"/>
                          </a:solidFill>
                          <a:effectLst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314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1981200" y="100014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mtClean="0"/>
              <a:t>Concluzii</a:t>
            </a:r>
            <a:endParaRPr lang="ru-RU" altLang="ru-RU" smtClean="0"/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623392" y="821264"/>
            <a:ext cx="11449272" cy="4968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3000" dirty="0"/>
              <a:t>În comparație cu rezultatele chestionării realizate în anul universitar 2018-2019, cota respondenților care au menționat că sunt angajați în câmpul muncii a rămas aceeași – de la 88,8% 87,8%, a sporit numărul celor care urmează studii la masterat, doctorat, alte programe de licență – de la 24,5% la 34,3%.</a:t>
            </a:r>
            <a:endParaRPr lang="ru-RU" sz="3000" dirty="0"/>
          </a:p>
          <a:p>
            <a:pPr lvl="0"/>
            <a:r>
              <a:rPr lang="ro-RO" sz="3000" dirty="0"/>
              <a:t>Angajabilitatea absolvenților programelor de masterat atinge cote înalte – 85,7% (dar mai joasă decât a absolvenților din anul universitar 2017-2018 – 98,1%), o bună parte (39,3%) fiind angajați în timpul studiilor.</a:t>
            </a:r>
            <a:endParaRPr lang="ru-RU" sz="3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368" y="620690"/>
            <a:ext cx="11377264" cy="4392487"/>
          </a:xfrm>
        </p:spPr>
        <p:txBody>
          <a:bodyPr/>
          <a:lstStyle/>
          <a:p>
            <a:pPr lvl="0"/>
            <a:r>
              <a:rPr lang="ro-RO" sz="3600" dirty="0"/>
              <a:t>A sporit cota angajabilității absolvenților programelor de licență – de la 80,8% a absolvenților anului universitar 2017-2018, la 88,0%, </a:t>
            </a:r>
          </a:p>
          <a:p>
            <a:pPr lvl="0"/>
            <a:r>
              <a:rPr lang="ro-RO" sz="3600" dirty="0"/>
              <a:t>S-au modificat rezultatele privind angajarea conform specialității: angajați conform domeniului de pregătire profesională – 65,7% față de 56%; angajați în domenii conexe – 18% față de 19% în alte domenii – 16,3% față de 25%.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407368" y="188641"/>
            <a:ext cx="11377264" cy="52564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3400" dirty="0"/>
              <a:t>Pentru prima dată sondajul privind angajabilitatea s-a realizat prin intermediul programului Google Forms, inplicând un număr considerabil de absolvenți ai programelor de licență și masterat din anul universitar 2018-2019.</a:t>
            </a:r>
          </a:p>
          <a:p>
            <a:pPr lvl="0"/>
            <a:r>
              <a:rPr lang="ro-RO" sz="3400" dirty="0"/>
              <a:t>Totodată, au fost solicitați să participe la sondaj și absolvenții anului universitar 2019-2020. Au participat 111 absolvenți ai programelor de licență de la toate 7 facultăți, 53 absolvenți ai programelor de masterat de la 4 facultăți</a:t>
            </a:r>
            <a:r>
              <a:rPr lang="ro-RO" sz="3400" dirty="0" smtClean="0"/>
              <a:t>.</a:t>
            </a:r>
            <a:endParaRPr lang="ru-RU" sz="3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mtClean="0"/>
              <a:t>Date demografice</a:t>
            </a:r>
            <a:endParaRPr lang="ru-RU" altLang="ru-RU" smtClean="0"/>
          </a:p>
        </p:txBody>
      </p: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78266"/>
              </p:ext>
            </p:extLst>
          </p:nvPr>
        </p:nvGraphicFramePr>
        <p:xfrm>
          <a:off x="1919536" y="980729"/>
          <a:ext cx="8280920" cy="5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ъект 2"/>
          <p:cNvSpPr>
            <a:spLocks noGrp="1"/>
          </p:cNvSpPr>
          <p:nvPr>
            <p:ph idx="1"/>
          </p:nvPr>
        </p:nvSpPr>
        <p:spPr bwMode="auto">
          <a:xfrm>
            <a:off x="335360" y="332656"/>
            <a:ext cx="11449271" cy="56887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dirty="0"/>
              <a:t>Sondajul a implicat insuficient Comisiile de Asigurare a Calității și decanatele facultăților, astfel baza de date privind angajabilitatea absolvenților programelor de licență și de masterat rămâne o problemă pentru majoritatea catedrelor și facultăților.</a:t>
            </a:r>
            <a:endParaRPr lang="ru-RU" dirty="0"/>
          </a:p>
          <a:p>
            <a:pPr lvl="0"/>
            <a:r>
              <a:rPr lang="ro-RO" dirty="0"/>
              <a:t>Sondajul online oferă doar informație generală, facultățile urmând să completeze baza de date pentru fiecare absolvent al programelor de licență și masterat în conformitate cu solicitările regulamentelor interne și naționale.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ъект 2"/>
          <p:cNvSpPr>
            <a:spLocks noGrp="1"/>
          </p:cNvSpPr>
          <p:nvPr>
            <p:ph idx="1"/>
          </p:nvPr>
        </p:nvSpPr>
        <p:spPr bwMode="auto">
          <a:xfrm>
            <a:off x="479376" y="404664"/>
            <a:ext cx="11233248" cy="57214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dirty="0"/>
              <a:t>Cele mai înalte aprecieri ale rolului studiilor la ULIM în contextul angajării în câmpul muncii  au fost date a</a:t>
            </a:r>
            <a:r>
              <a:rPr lang="en-US" dirty="0" err="1"/>
              <a:t>similării</a:t>
            </a:r>
            <a:r>
              <a:rPr lang="en-US" dirty="0"/>
              <a:t> de </a:t>
            </a:r>
            <a:r>
              <a:rPr lang="en-US" dirty="0" err="1"/>
              <a:t>cunoștințe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competențe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,</a:t>
            </a:r>
            <a:r>
              <a:rPr lang="ro-RO" dirty="0"/>
              <a:t> abilităților de a lucra în echipă, a coordona activități, a acumula rapid noi cunoștințe, a elabora rapoarte, notesau alte documente, mai jos fiind apreciată calitatea formării</a:t>
            </a:r>
            <a:r>
              <a:rPr lang="en-US" dirty="0"/>
              <a:t> de </a:t>
            </a:r>
            <a:r>
              <a:rPr lang="en-US" dirty="0" err="1"/>
              <a:t>deprinderi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abilități</a:t>
            </a:r>
            <a:r>
              <a:rPr lang="en-US" dirty="0"/>
              <a:t> </a:t>
            </a:r>
            <a:r>
              <a:rPr lang="ro-RO" dirty="0"/>
              <a:t>de a negocia în mod eficace, de cunoașterea altor domenii sau discipline,de a scrie și de a conversa într-o limbă straină,de a utiliza calculatorul și de a naviga pe internet. </a:t>
            </a:r>
            <a:r>
              <a:rPr lang="ro-RO" dirty="0" smtClean="0"/>
              <a:t>Sporește </a:t>
            </a:r>
            <a:r>
              <a:rPr lang="ro-RO" dirty="0"/>
              <a:t>necesitatea de dezvoltare a competențelor soft. 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368" y="404665"/>
            <a:ext cx="11377264" cy="5721499"/>
          </a:xfrm>
        </p:spPr>
        <p:txBody>
          <a:bodyPr/>
          <a:lstStyle/>
          <a:p>
            <a:r>
              <a:rPr lang="en-US" dirty="0"/>
              <a:t>Conform </a:t>
            </a:r>
            <a:r>
              <a:rPr lang="en-US" dirty="0" err="1"/>
              <a:t>opiniilor</a:t>
            </a:r>
            <a:r>
              <a:rPr lang="en-US" dirty="0"/>
              <a:t> </a:t>
            </a:r>
            <a:r>
              <a:rPr lang="en-US" dirty="0" err="1"/>
              <a:t>respondenților</a:t>
            </a:r>
            <a:r>
              <a:rPr lang="en-US" dirty="0"/>
              <a:t>, </a:t>
            </a:r>
            <a:r>
              <a:rPr lang="en-US" dirty="0" err="1"/>
              <a:t>competențele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solicitate</a:t>
            </a:r>
            <a:r>
              <a:rPr lang="en-US" dirty="0"/>
              <a:t> la </a:t>
            </a:r>
            <a:r>
              <a:rPr lang="en-US" dirty="0" err="1"/>
              <a:t>angajare</a:t>
            </a:r>
            <a:r>
              <a:rPr lang="en-US" dirty="0"/>
              <a:t> se </a:t>
            </a:r>
            <a:r>
              <a:rPr lang="en-US" dirty="0" err="1"/>
              <a:t>referă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 </a:t>
            </a:r>
            <a:r>
              <a:rPr lang="en-US" dirty="0" err="1"/>
              <a:t>rând</a:t>
            </a:r>
            <a:r>
              <a:rPr lang="en-US" dirty="0"/>
              <a:t>, la </a:t>
            </a:r>
            <a:r>
              <a:rPr lang="en-US" dirty="0" err="1"/>
              <a:t>cunoașterea</a:t>
            </a:r>
            <a:r>
              <a:rPr lang="en-US" dirty="0"/>
              <a:t> </a:t>
            </a:r>
            <a:r>
              <a:rPr lang="en-US" dirty="0" err="1"/>
              <a:t>aprofundată</a:t>
            </a:r>
            <a:r>
              <a:rPr lang="en-US" dirty="0"/>
              <a:t> a </a:t>
            </a:r>
            <a:r>
              <a:rPr lang="en-US" dirty="0" err="1"/>
              <a:t>propriului</a:t>
            </a:r>
            <a:r>
              <a:rPr lang="en-US" dirty="0"/>
              <a:t> </a:t>
            </a:r>
            <a:r>
              <a:rPr lang="en-US" dirty="0" err="1"/>
              <a:t>domeniu</a:t>
            </a:r>
            <a:r>
              <a:rPr lang="en-US" dirty="0"/>
              <a:t> de </a:t>
            </a:r>
            <a:r>
              <a:rPr lang="en-US" dirty="0" err="1"/>
              <a:t>studiu</a:t>
            </a:r>
            <a:r>
              <a:rPr lang="en-US" dirty="0"/>
              <a:t> / a </a:t>
            </a:r>
            <a:r>
              <a:rPr lang="en-US" dirty="0" err="1"/>
              <a:t>propriei</a:t>
            </a:r>
            <a:r>
              <a:rPr lang="en-US" dirty="0"/>
              <a:t> </a:t>
            </a:r>
            <a:r>
              <a:rPr lang="en-US" dirty="0" err="1"/>
              <a:t>specializări</a:t>
            </a:r>
            <a:r>
              <a:rPr lang="ro-RO" dirty="0"/>
              <a:t>, </a:t>
            </a:r>
            <a:r>
              <a:rPr lang="en-US" dirty="0"/>
              <a:t> - </a:t>
            </a:r>
            <a:r>
              <a:rPr lang="en-US" dirty="0" err="1"/>
              <a:t>abilitatea</a:t>
            </a:r>
            <a:r>
              <a:rPr lang="en-US" dirty="0"/>
              <a:t> de a </a:t>
            </a:r>
            <a:r>
              <a:rPr lang="en-US" dirty="0" err="1"/>
              <a:t>acumula</a:t>
            </a:r>
            <a:r>
              <a:rPr lang="en-US" dirty="0"/>
              <a:t> rapid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cunoștințe</a:t>
            </a:r>
            <a:r>
              <a:rPr lang="en-US" dirty="0"/>
              <a:t>,</a:t>
            </a:r>
            <a:r>
              <a:rPr lang="ro-RO" dirty="0"/>
              <a:t> abilitatea de a lucra în echipa, de a acționa bine în condiții de stres.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3336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2017713" y="12701"/>
            <a:ext cx="82296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/>
              <a:t>Proiect de hotărâre</a:t>
            </a:r>
            <a:endParaRPr lang="en-US" altLang="ru-RU" sz="4000"/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407368" y="908720"/>
            <a:ext cx="11377264" cy="52565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700" dirty="0"/>
              <a:t>A lua act de cunoștință de rezultatele studiului inserţiei absolvenţilor ULIM 2018-2019 în câmpul muncii.</a:t>
            </a:r>
          </a:p>
          <a:p>
            <a:r>
              <a:rPr lang="ro-RO" altLang="en-US" sz="2700" dirty="0"/>
              <a:t>A aduce la cunoștință rezultatele și a le pune în discuție în ședințele catedrelor și Consiliilor profesorale ale facultăților, elaborând propuneri pentru perfecționarea activității de sporire a angajabilității absolvenților ULIM.</a:t>
            </a:r>
          </a:p>
          <a:p>
            <a:r>
              <a:rPr lang="ro-RO" altLang="en-US" sz="2700" dirty="0"/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692696"/>
            <a:ext cx="11305256" cy="5433468"/>
          </a:xfrm>
        </p:spPr>
        <p:txBody>
          <a:bodyPr/>
          <a:lstStyle/>
          <a:p>
            <a:r>
              <a:rPr lang="ro-RO" altLang="ru-RU" sz="2800" dirty="0"/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(martie). </a:t>
            </a:r>
            <a:endParaRPr lang="en-US" altLang="ru-RU" sz="2800" dirty="0"/>
          </a:p>
          <a:p>
            <a:r>
              <a:rPr lang="ro-RO" altLang="ru-RU" sz="2800" dirty="0"/>
              <a:t>A completa baze de date privind angajarea absolvenților ULIM în câmpul muncii pe programe de studii în cadrul facultăților.</a:t>
            </a:r>
          </a:p>
          <a:p>
            <a:r>
              <a:rPr lang="ro-RO" altLang="ru-RU" sz="2800" dirty="0"/>
              <a:t>A examina posibilitatea colectării datelor privind angajabilitatea absolvenților prin utilizarea sistemului informațional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908720"/>
            <a:ext cx="11161240" cy="5217444"/>
          </a:xfrm>
        </p:spPr>
        <p:txBody>
          <a:bodyPr/>
          <a:lstStyle/>
          <a:p>
            <a:r>
              <a:rPr lang="ro-RO" altLang="ru-RU" dirty="0"/>
              <a:t>A analiza inserția absolvenților ULIM în câmpul muncii în ședințele Consiliului de Asigurare a Calității al ULIM, comisiilor de asigurare a calității de la facultăți.</a:t>
            </a:r>
            <a:endParaRPr lang="en-US" altLang="ru-RU" dirty="0"/>
          </a:p>
          <a:p>
            <a:r>
              <a:rPr lang="ro-RO" dirty="0"/>
              <a:t>A detaliza activitatea privind angajarea în câmpul muncii a absolvenților în documentele interne ale ULIM, specificând rolul acesteia în asigurarea calității.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412776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o-RO" sz="7200" dirty="0"/>
              <a:t>Mulțumesc pentru atenție!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652589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Traseu post-absolvire</a:t>
            </a:r>
            <a:endParaRPr lang="en-US" altLang="ru-RU" sz="20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5762536"/>
              </p:ext>
            </p:extLst>
          </p:nvPr>
        </p:nvGraphicFramePr>
        <p:xfrm>
          <a:off x="623392" y="548681"/>
          <a:ext cx="1116124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Traseu post absolvire licență - masterat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5605992"/>
              </p:ext>
            </p:extLst>
          </p:nvPr>
        </p:nvGraphicFramePr>
        <p:xfrm>
          <a:off x="335360" y="1196753"/>
          <a:ext cx="11247040" cy="446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1143000"/>
          </a:xfrm>
        </p:spPr>
        <p:txBody>
          <a:bodyPr/>
          <a:lstStyle/>
          <a:p>
            <a:r>
              <a:rPr lang="ro-RO" sz="3200" dirty="0"/>
              <a:t>Traseu post absolvire licență – masterat </a:t>
            </a:r>
            <a:br>
              <a:rPr lang="ro-RO" sz="3200" dirty="0"/>
            </a:br>
            <a:r>
              <a:rPr lang="ro-RO" sz="3200" dirty="0"/>
              <a:t>Datele reflectă cotele din nr. total de absolvenți 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38113119"/>
              </p:ext>
            </p:extLst>
          </p:nvPr>
        </p:nvGraphicFramePr>
        <p:xfrm>
          <a:off x="335360" y="1417639"/>
          <a:ext cx="11449272" cy="4099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1981200" y="0"/>
            <a:ext cx="8229600" cy="10527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Detalii privind angajarea – conformitate cu domeniul de formare profesională</a:t>
            </a:r>
            <a:endParaRPr lang="en-US" alt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1814698"/>
              </p:ext>
            </p:extLst>
          </p:nvPr>
        </p:nvGraphicFramePr>
        <p:xfrm>
          <a:off x="335360" y="1052737"/>
          <a:ext cx="1152128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2721</TotalTime>
  <Words>2499</Words>
  <Application>Microsoft Office PowerPoint</Application>
  <PresentationFormat>Particularizare</PresentationFormat>
  <Paragraphs>641</Paragraphs>
  <Slides>56</Slides>
  <Notes>2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56</vt:i4>
      </vt:variant>
    </vt:vector>
  </HeadingPairs>
  <TitlesOfParts>
    <vt:vector size="57" baseType="lpstr">
      <vt:lpstr>Modèle par défaut</vt:lpstr>
      <vt:lpstr>Orientarea studenţilor în carieră şi studiul inserţiei absolvenţilor ULIM în câmpul muncii  Informație pentru angajabilitatea absolvenților a.u. 2018-2019  </vt:lpstr>
      <vt:lpstr>FIŞA DE URMĂRIRE A INSERŢIEI PROFESIONALE A ABSOLVENŢILOR PE PIAŢA MUNCII Conținut</vt:lpstr>
      <vt:lpstr>Modalitatea de colectare a informației și nr. participanți la sondaj </vt:lpstr>
      <vt:lpstr>Numărul de participanți la sondaj pe facultăți</vt:lpstr>
      <vt:lpstr>Date demografice</vt:lpstr>
      <vt:lpstr>Traseu post-absolvire</vt:lpstr>
      <vt:lpstr>Traseu post absolvire licență - masterat</vt:lpstr>
      <vt:lpstr>Traseu post absolvire licență – masterat  Datele reflectă cotele din nr. total de absolvenți </vt:lpstr>
      <vt:lpstr>Detalii privind angajarea – conformitate cu domeniul de formare profesională</vt:lpstr>
      <vt:lpstr>Detalii privind angajarea – conformitate cu domeniul de formare profesională: licență - masterat</vt:lpstr>
      <vt:lpstr>Competențe care contribuie la angajarea cu succes în câmpul muncii – au dezvoltat la universitate</vt:lpstr>
      <vt:lpstr>Competențe care contribuie la angajarea cu succes în câmpul muncii – au contribuit la angajare</vt:lpstr>
      <vt:lpstr>Angajabilitatea absolvenților programelor de licență și masterat – pe facultăți</vt:lpstr>
      <vt:lpstr>Facultatea Drept</vt:lpstr>
      <vt:lpstr>Facultatea Drept – 36 absolvenți ai programului de licență (în %)</vt:lpstr>
      <vt:lpstr>Prezentare PowerPoint</vt:lpstr>
      <vt:lpstr>Facultatea Drept – 39 absolvenți ai programului de master (în %)</vt:lpstr>
      <vt:lpstr>Prezentare PowerPoint</vt:lpstr>
      <vt:lpstr>Facultatea Științe Economice</vt:lpstr>
      <vt:lpstr>Facultatea Științe Economice – 34 absolvenți ai programelor de licență (în %)</vt:lpstr>
      <vt:lpstr>Prezentare PowerPoint</vt:lpstr>
      <vt:lpstr>Facultatea Științe Economice – 8 absolvenți ai programelor de masterat (în %)</vt:lpstr>
      <vt:lpstr>Prezentare PowerPoint</vt:lpstr>
      <vt:lpstr>Facultatea Biomedicină</vt:lpstr>
      <vt:lpstr>Facultatea Biomedicină – 59 absolvenți ai programului de licență (în %)</vt:lpstr>
      <vt:lpstr>Prezentare PowerPoint</vt:lpstr>
      <vt:lpstr>Facultatea Litere</vt:lpstr>
      <vt:lpstr>Facultatea Litere – 32 absolvenți ai programelor de licență (în %)</vt:lpstr>
      <vt:lpstr>Prezentare PowerPoint</vt:lpstr>
      <vt:lpstr>Facultatea Litere – 4 absolvenți ai programelor de masterat (în %)</vt:lpstr>
      <vt:lpstr>Prezentare PowerPoint</vt:lpstr>
      <vt:lpstr>Facultatea Științe Sociale și ale Educației</vt:lpstr>
      <vt:lpstr>Facultatea Științe Sociale și ale Educației – 60 absolvenți ai programelor de licență (în %)</vt:lpstr>
      <vt:lpstr>Prezentare PowerPoint</vt:lpstr>
      <vt:lpstr>Facultatea Științe Sociale și ale Educației – 48 absolvenți ai programelor de masterat (în %)</vt:lpstr>
      <vt:lpstr>Prezentare PowerPoint</vt:lpstr>
      <vt:lpstr>Facultatea Relații Internaționale, Jurnalism și Științe Politice</vt:lpstr>
      <vt:lpstr>Facultatea RIJȘP – 47 absolvenți ai programelor de licență (în %)</vt:lpstr>
      <vt:lpstr>Prezentare PowerPoint</vt:lpstr>
      <vt:lpstr>Facultatea RIJȘP – 2 absolvenți ai programelor de masterat (în %)</vt:lpstr>
      <vt:lpstr>Prezentare PowerPoint</vt:lpstr>
      <vt:lpstr>Facultatea Informatică, Inginerie și Design</vt:lpstr>
      <vt:lpstr>Facultatea IID – 6 absolvenți ai programelor de licență (în %)</vt:lpstr>
      <vt:lpstr>Prezentare PowerPoint</vt:lpstr>
      <vt:lpstr>Facultatea IID – 4 absolvenți ai programelor de masterat (în %)</vt:lpstr>
      <vt:lpstr>Prezentare PowerPoint</vt:lpstr>
      <vt:lpstr>Concluzii</vt:lpstr>
      <vt:lpstr>Prezentare PowerPoint</vt:lpstr>
      <vt:lpstr>Prezentare PowerPoint</vt:lpstr>
      <vt:lpstr>Prezentare PowerPoint</vt:lpstr>
      <vt:lpstr>Prezentare PowerPoint</vt:lpstr>
      <vt:lpstr>Prezentare PowerPoint</vt:lpstr>
      <vt:lpstr>Proiect de hotărâre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Asus</cp:lastModifiedBy>
  <cp:revision>199</cp:revision>
  <cp:lastPrinted>2017-05-22T14:00:46Z</cp:lastPrinted>
  <dcterms:created xsi:type="dcterms:W3CDTF">2015-07-23T19:01:23Z</dcterms:created>
  <dcterms:modified xsi:type="dcterms:W3CDTF">2021-06-23T09:46:46Z</dcterms:modified>
</cp:coreProperties>
</file>