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2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charts/style5.xml" ContentType="application/vnd.ms-office.chartstyle+xml"/>
  <Override PartName="/ppt/charts/colors5.xml" ContentType="application/vnd.ms-office.chartcolorstyle+xml"/>
  <Override PartName="/ppt/charts/style6.xml" ContentType="application/vnd.ms-office.chartstyle+xml"/>
  <Override PartName="/ppt/charts/colors6.xml" ContentType="application/vnd.ms-office.chartcolorstyle+xml"/>
  <Override PartName="/ppt/charts/style8.xml" ContentType="application/vnd.ms-office.chartstyle+xml"/>
  <Override PartName="/ppt/charts/colors8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20" r:id="rId1"/>
  </p:sldMasterIdLst>
  <p:notesMasterIdLst>
    <p:notesMasterId r:id="rId59"/>
  </p:notesMasterIdLst>
  <p:handoutMasterIdLst>
    <p:handoutMasterId r:id="rId60"/>
  </p:handoutMasterIdLst>
  <p:sldIdLst>
    <p:sldId id="259" r:id="rId2"/>
    <p:sldId id="257" r:id="rId3"/>
    <p:sldId id="288" r:id="rId4"/>
    <p:sldId id="306" r:id="rId5"/>
    <p:sldId id="417" r:id="rId6"/>
    <p:sldId id="418" r:id="rId7"/>
    <p:sldId id="312" r:id="rId8"/>
    <p:sldId id="307" r:id="rId9"/>
    <p:sldId id="373" r:id="rId10"/>
    <p:sldId id="415" r:id="rId11"/>
    <p:sldId id="374" r:id="rId12"/>
    <p:sldId id="416" r:id="rId13"/>
    <p:sldId id="308" r:id="rId14"/>
    <p:sldId id="375" r:id="rId15"/>
    <p:sldId id="321" r:id="rId16"/>
    <p:sldId id="379" r:id="rId17"/>
    <p:sldId id="380" r:id="rId18"/>
    <p:sldId id="395" r:id="rId19"/>
    <p:sldId id="290" r:id="rId20"/>
    <p:sldId id="365" r:id="rId21"/>
    <p:sldId id="393" r:id="rId22"/>
    <p:sldId id="394" r:id="rId23"/>
    <p:sldId id="396" r:id="rId24"/>
    <p:sldId id="381" r:id="rId25"/>
    <p:sldId id="382" r:id="rId26"/>
    <p:sldId id="397" r:id="rId27"/>
    <p:sldId id="398" r:id="rId28"/>
    <p:sldId id="399" r:id="rId29"/>
    <p:sldId id="384" r:id="rId30"/>
    <p:sldId id="383" r:id="rId31"/>
    <p:sldId id="412" r:id="rId32"/>
    <p:sldId id="413" r:id="rId33"/>
    <p:sldId id="400" r:id="rId34"/>
    <p:sldId id="385" r:id="rId35"/>
    <p:sldId id="386" r:id="rId36"/>
    <p:sldId id="401" r:id="rId37"/>
    <p:sldId id="403" r:id="rId38"/>
    <p:sldId id="387" r:id="rId39"/>
    <p:sldId id="388" r:id="rId40"/>
    <p:sldId id="404" r:id="rId41"/>
    <p:sldId id="405" r:id="rId42"/>
    <p:sldId id="406" r:id="rId43"/>
    <p:sldId id="390" r:id="rId44"/>
    <p:sldId id="414" r:id="rId45"/>
    <p:sldId id="409" r:id="rId46"/>
    <p:sldId id="391" r:id="rId47"/>
    <p:sldId id="392" r:id="rId48"/>
    <p:sldId id="410" r:id="rId49"/>
    <p:sldId id="411" r:id="rId50"/>
    <p:sldId id="323" r:id="rId51"/>
    <p:sldId id="362" r:id="rId52"/>
    <p:sldId id="324" r:id="rId53"/>
    <p:sldId id="325" r:id="rId54"/>
    <p:sldId id="311" r:id="rId55"/>
    <p:sldId id="363" r:id="rId56"/>
    <p:sldId id="364" r:id="rId57"/>
    <p:sldId id="378" r:id="rId58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374" autoAdjust="0"/>
  </p:normalViewPr>
  <p:slideViewPr>
    <p:cSldViewPr>
      <p:cViewPr varScale="1">
        <p:scale>
          <a:sx n="74" d="100"/>
          <a:sy n="74" d="100"/>
        </p:scale>
        <p:origin x="-558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11.xlsx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package" Target="../embeddings/Foaie_de_lucru_Microsoft_Excel12.xlsx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package" Target="../embeddings/Foaie_de_lucru_Microsoft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14.xlsx"/></Relationships>
</file>

<file path=ppt/charts/_rels/chart15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package" Target="../embeddings/Foaie_de_lucru_Microsoft_Excel15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16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17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18.xlsx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19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Foaie_de_lucru_Microsoft_Excel2.xlsx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20.xlsx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23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6.xlsx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Foaie_de_lucru_Microsoft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Date procesate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A.u. 2015-2016</c:v>
                </c:pt>
                <c:pt idx="1">
                  <c:v>A.u. 2016-2017</c:v>
                </c:pt>
                <c:pt idx="2">
                  <c:v>A.u.2017-2018</c:v>
                </c:pt>
                <c:pt idx="3">
                  <c:v>A.u.2018-2019</c:v>
                </c:pt>
                <c:pt idx="4">
                  <c:v>A.u. 2019-2020</c:v>
                </c:pt>
                <c:pt idx="5">
                  <c:v>A.u.2020-2021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181</c:v>
                </c:pt>
                <c:pt idx="1">
                  <c:v>259</c:v>
                </c:pt>
                <c:pt idx="2">
                  <c:v>574</c:v>
                </c:pt>
                <c:pt idx="3">
                  <c:v>854</c:v>
                </c:pt>
                <c:pt idx="4">
                  <c:v>379</c:v>
                </c:pt>
                <c:pt idx="5">
                  <c:v>324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A09-42F0-85AB-39D645E8D7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99996928"/>
        <c:axId val="51531136"/>
      </c:barChart>
      <c:catAx>
        <c:axId val="199996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/>
            </a:pPr>
            <a:endParaRPr lang="ru-RU"/>
          </a:p>
        </c:txPr>
        <c:crossAx val="51531136"/>
        <c:crosses val="autoZero"/>
        <c:auto val="1"/>
        <c:lblAlgn val="ctr"/>
        <c:lblOffset val="100"/>
        <c:noMultiLvlLbl val="0"/>
      </c:catAx>
      <c:valAx>
        <c:axId val="51531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199996928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 2017-2018</c:v>
                </c:pt>
              </c:strCache>
            </c:strRef>
          </c:tx>
          <c:invertIfNegative val="0"/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Foaie1!$B$2:$B$3</c:f>
              <c:numCache>
                <c:formatCode>0.00%</c:formatCode>
                <c:ptCount val="2"/>
                <c:pt idx="0">
                  <c:v>0.501</c:v>
                </c:pt>
                <c:pt idx="1">
                  <c:v>0.48</c:v>
                </c:pt>
              </c:numCache>
            </c:numRef>
          </c:val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Foaie1!$C$2:$C$3</c:f>
              <c:numCache>
                <c:formatCode>0.00%</c:formatCode>
                <c:ptCount val="2"/>
                <c:pt idx="0">
                  <c:v>0.59099999999999997</c:v>
                </c:pt>
                <c:pt idx="1">
                  <c:v>0.40899999999999997</c:v>
                </c:pt>
              </c:numCache>
            </c:numRef>
          </c:val>
        </c:ser>
        <c:ser>
          <c:idx val="2"/>
          <c:order val="2"/>
          <c:tx>
            <c:strRef>
              <c:f>Foaie1!$D$1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Foaie1!$D$2:$D$3</c:f>
              <c:numCache>
                <c:formatCode>0.00%</c:formatCode>
                <c:ptCount val="2"/>
                <c:pt idx="0">
                  <c:v>0.36099999999999999</c:v>
                </c:pt>
                <c:pt idx="1">
                  <c:v>0.63900000000000001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44689152"/>
        <c:axId val="238851712"/>
      </c:barChart>
      <c:catAx>
        <c:axId val="144689152"/>
        <c:scaling>
          <c:orientation val="minMax"/>
        </c:scaling>
        <c:delete val="0"/>
        <c:axPos val="b"/>
        <c:majorTickMark val="none"/>
        <c:minorTickMark val="none"/>
        <c:tickLblPos val="nextTo"/>
        <c:crossAx val="238851712"/>
        <c:crosses val="autoZero"/>
        <c:auto val="1"/>
        <c:lblAlgn val="ctr"/>
        <c:lblOffset val="100"/>
        <c:noMultiLvlLbl val="0"/>
      </c:catAx>
      <c:valAx>
        <c:axId val="238851712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14468915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2400"/>
      </a:pPr>
      <a:endParaRPr lang="ru-R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278874780439304E-2"/>
          <c:y val="0.17961183283555177"/>
          <c:w val="0.97544225043912136"/>
          <c:h val="0.700197086435503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7.1256147347911866E-4"/>
                  <c:y val="-4.91914720788145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1AA-4450-833D-6D8572D857F1}"/>
                </c:ext>
              </c:extLst>
            </c:dLbl>
            <c:dLbl>
              <c:idx val="2"/>
              <c:layout>
                <c:manualLayout>
                  <c:x val="-2.9640607632457554E-3"/>
                  <c:y val="-5.31866706665041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1AA-4450-833D-6D8572D857F1}"/>
                </c:ext>
              </c:extLst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0.55800000000000005</c:v>
                </c:pt>
                <c:pt idx="1">
                  <c:v>0.219</c:v>
                </c:pt>
                <c:pt idx="2">
                  <c:v>0.223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1AA-4450-833D-6D8572D857F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2.8912992155472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D77-4DD1-A800-9A13DE8F63AD}"/>
                </c:ext>
              </c:extLst>
            </c:dLbl>
            <c:dLbl>
              <c:idx val="1"/>
              <c:layout>
                <c:manualLayout>
                  <c:x val="-7.8138294057341021E-3"/>
                  <c:y val="-2.3130393724378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D77-4DD1-A800-9A13DE8F63AD}"/>
                </c:ext>
              </c:extLst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Лист1!$C$2:$C$4</c:f>
              <c:numCache>
                <c:formatCode>0.00%</c:formatCode>
                <c:ptCount val="3"/>
                <c:pt idx="0">
                  <c:v>0.68600000000000005</c:v>
                </c:pt>
                <c:pt idx="1">
                  <c:v>0.14199999999999999</c:v>
                </c:pt>
                <c:pt idx="2">
                  <c:v>0.17199999999999999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1AA-4450-833D-6D8572D857F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162613436763208E-3"/>
                  <c:y val="8.67389764664180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0D77-4DD1-A800-9A13DE8F63AD}"/>
                </c:ext>
              </c:extLst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Лист1!$D$2:$D$4</c:f>
              <c:numCache>
                <c:formatCode>0.00%</c:formatCode>
                <c:ptCount val="3"/>
                <c:pt idx="0">
                  <c:v>0.59299999999999997</c:v>
                </c:pt>
                <c:pt idx="1">
                  <c:v>0.27500000000000002</c:v>
                </c:pt>
                <c:pt idx="2">
                  <c:v>0.13200000000000001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D77-4DD1-A800-9A13DE8F63A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25757696"/>
        <c:axId val="49123840"/>
      </c:barChart>
      <c:catAx>
        <c:axId val="225757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49123840"/>
        <c:crosses val="autoZero"/>
        <c:auto val="1"/>
        <c:lblAlgn val="ctr"/>
        <c:lblOffset val="100"/>
        <c:noMultiLvlLbl val="0"/>
      </c:catAx>
      <c:valAx>
        <c:axId val="4912384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225757696"/>
        <c:crosses val="autoZero"/>
        <c:crossBetween val="between"/>
      </c:valAx>
    </c:plotArea>
    <c:legend>
      <c:legendPos val="t"/>
      <c:layout/>
      <c:overlay val="0"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278874780439304E-2"/>
          <c:y val="0.17961183283555177"/>
          <c:w val="0.97544225043912136"/>
          <c:h val="0.7001970864355038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7.1256147347911866E-4"/>
                  <c:y val="-4.91914720788145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1AA-4450-833D-6D8572D857F1}"/>
                </c:ext>
              </c:extLst>
            </c:dLbl>
            <c:dLbl>
              <c:idx val="2"/>
              <c:layout>
                <c:manualLayout>
                  <c:x val="-2.9640607632457554E-3"/>
                  <c:y val="-5.31866706665041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E1AA-4450-833D-6D8572D857F1}"/>
                </c:ext>
              </c:extLst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0.72399999999999998</c:v>
                </c:pt>
                <c:pt idx="1">
                  <c:v>0.17</c:v>
                </c:pt>
                <c:pt idx="2">
                  <c:v>0.106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1AA-4450-833D-6D8572D857F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2.89129921554726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D77-4DD1-A800-9A13DE8F63AD}"/>
                </c:ext>
              </c:extLst>
            </c:dLbl>
            <c:dLbl>
              <c:idx val="1"/>
              <c:layout>
                <c:manualLayout>
                  <c:x val="-7.8138294057341021E-3"/>
                  <c:y val="-2.3130393724378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0D77-4DD1-A800-9A13DE8F63AD}"/>
                </c:ext>
              </c:extLst>
            </c:dLbl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Лист1!$C$2:$C$4</c:f>
              <c:numCache>
                <c:formatCode>0.00%</c:formatCode>
                <c:ptCount val="3"/>
                <c:pt idx="0">
                  <c:v>0.61399999999999999</c:v>
                </c:pt>
                <c:pt idx="1">
                  <c:v>0.251</c:v>
                </c:pt>
                <c:pt idx="2">
                  <c:v>0.13500000000000001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1AA-4450-833D-6D8572D857F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Лист1!$D$2:$D$4</c:f>
              <c:numCache>
                <c:formatCode>0.00%</c:formatCode>
                <c:ptCount val="3"/>
                <c:pt idx="0">
                  <c:v>0.67300000000000004</c:v>
                </c:pt>
                <c:pt idx="1">
                  <c:v>0.221</c:v>
                </c:pt>
                <c:pt idx="2">
                  <c:v>0.106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44740352"/>
        <c:axId val="240012672"/>
      </c:barChart>
      <c:catAx>
        <c:axId val="144740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240012672"/>
        <c:crosses val="autoZero"/>
        <c:auto val="1"/>
        <c:lblAlgn val="ctr"/>
        <c:lblOffset val="100"/>
        <c:noMultiLvlLbl val="0"/>
      </c:catAx>
      <c:valAx>
        <c:axId val="240012672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44740352"/>
        <c:crosses val="autoZero"/>
        <c:crossBetween val="between"/>
      </c:valAx>
    </c:plotArea>
    <c:legend>
      <c:legendPos val="t"/>
      <c:layout/>
      <c:overlay val="0"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2018-2019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</c:v>
                </c:pt>
                <c:pt idx="10">
                  <c:v>Nu sunt angajați, învață</c:v>
                </c:pt>
                <c:pt idx="11">
                  <c:v>Neangajați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100</c:v>
                </c:pt>
                <c:pt idx="3">
                  <c:v>100</c:v>
                </c:pt>
                <c:pt idx="4">
                  <c:v>100</c:v>
                </c:pt>
                <c:pt idx="6">
                  <c:v>100</c:v>
                </c:pt>
                <c:pt idx="9">
                  <c:v>50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7F1-4BDB-93D7-C372063E2EE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2019-2020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1.8739237306965893E-2"/>
                  <c:y val="9.04457909235156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</c:v>
                </c:pt>
                <c:pt idx="10">
                  <c:v>Nu sunt angajați, învață</c:v>
                </c:pt>
                <c:pt idx="11">
                  <c:v>Neangajați</c:v>
                </c:pt>
              </c:strCache>
            </c:strRef>
          </c:cat>
          <c:val>
            <c:numRef>
              <c:f>Лист1!$C$2:$C$13</c:f>
              <c:numCache>
                <c:formatCode>General</c:formatCode>
                <c:ptCount val="12"/>
                <c:pt idx="0">
                  <c:v>100</c:v>
                </c:pt>
                <c:pt idx="2">
                  <c:v>25</c:v>
                </c:pt>
                <c:pt idx="3">
                  <c:v>41.7</c:v>
                </c:pt>
                <c:pt idx="4">
                  <c:v>45.5</c:v>
                </c:pt>
                <c:pt idx="5">
                  <c:v>54.5</c:v>
                </c:pt>
                <c:pt idx="6">
                  <c:v>63.3</c:v>
                </c:pt>
                <c:pt idx="7">
                  <c:v>27.3</c:v>
                </c:pt>
                <c:pt idx="8">
                  <c:v>9.4</c:v>
                </c:pt>
                <c:pt idx="9">
                  <c:v>58.3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CE2-42B0-86A2-70A686E529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45990656"/>
        <c:axId val="62033856"/>
      </c:barChart>
      <c:catAx>
        <c:axId val="14599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62033856"/>
        <c:crosses val="autoZero"/>
        <c:auto val="1"/>
        <c:lblAlgn val="ctr"/>
        <c:lblOffset val="100"/>
        <c:noMultiLvlLbl val="0"/>
      </c:catAx>
      <c:valAx>
        <c:axId val="620338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5990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cat>
            <c:strRef>
              <c:f>Foaie1!$A$2:$A$13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</c:v>
                </c:pt>
                <c:pt idx="10">
                  <c:v>Nu sunt angajați, urmează studii</c:v>
                </c:pt>
                <c:pt idx="11">
                  <c:v>Neangajați</c:v>
                </c:pt>
              </c:strCache>
            </c:strRef>
          </c:cat>
          <c:val>
            <c:numRef>
              <c:f>Foaie1!$B$2:$B$13</c:f>
              <c:numCache>
                <c:formatCode>General</c:formatCode>
                <c:ptCount val="12"/>
                <c:pt idx="0">
                  <c:v>82.1</c:v>
                </c:pt>
                <c:pt idx="1">
                  <c:v>17.899999999999999</c:v>
                </c:pt>
                <c:pt idx="2">
                  <c:v>66.67</c:v>
                </c:pt>
                <c:pt idx="4">
                  <c:v>30.77</c:v>
                </c:pt>
                <c:pt idx="5">
                  <c:v>56.41</c:v>
                </c:pt>
                <c:pt idx="6">
                  <c:v>41.03</c:v>
                </c:pt>
                <c:pt idx="7">
                  <c:v>60.53</c:v>
                </c:pt>
                <c:pt idx="8">
                  <c:v>23.68</c:v>
                </c:pt>
                <c:pt idx="9">
                  <c:v>18.420000000000002</c:v>
                </c:pt>
                <c:pt idx="11">
                  <c:v>2.56</c:v>
                </c:pt>
              </c:numCache>
            </c:numRef>
          </c:val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cat>
            <c:strRef>
              <c:f>Foaie1!$A$2:$A$13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</c:v>
                </c:pt>
                <c:pt idx="10">
                  <c:v>Nu sunt angajați, urmează studii</c:v>
                </c:pt>
                <c:pt idx="11">
                  <c:v>Neangajați</c:v>
                </c:pt>
              </c:strCache>
            </c:strRef>
          </c:cat>
          <c:val>
            <c:numRef>
              <c:f>Foaie1!$C$2:$C$13</c:f>
              <c:numCache>
                <c:formatCode>General</c:formatCode>
                <c:ptCount val="12"/>
                <c:pt idx="0">
                  <c:v>100</c:v>
                </c:pt>
                <c:pt idx="2">
                  <c:v>60</c:v>
                </c:pt>
                <c:pt idx="3">
                  <c:v>33.299999999999997</c:v>
                </c:pt>
                <c:pt idx="4">
                  <c:v>64.7</c:v>
                </c:pt>
                <c:pt idx="5">
                  <c:v>33.299999999999997</c:v>
                </c:pt>
                <c:pt idx="6">
                  <c:v>64.7</c:v>
                </c:pt>
                <c:pt idx="7">
                  <c:v>20</c:v>
                </c:pt>
                <c:pt idx="8">
                  <c:v>15.3</c:v>
                </c:pt>
                <c:pt idx="9">
                  <c:v>33.299999999999997</c:v>
                </c:pt>
                <c:pt idx="11">
                  <c:v>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45711616"/>
        <c:axId val="62036736"/>
      </c:barChart>
      <c:catAx>
        <c:axId val="14571161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62036736"/>
        <c:crosses val="autoZero"/>
        <c:auto val="1"/>
        <c:lblAlgn val="ctr"/>
        <c:lblOffset val="100"/>
        <c:noMultiLvlLbl val="0"/>
      </c:catAx>
      <c:valAx>
        <c:axId val="620367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4571161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0016768737241179E-2"/>
          <c:y val="2.8364652891367238E-2"/>
          <c:w val="0.94300792262078348"/>
          <c:h val="0.358103641233636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2018-2019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5"/>
              <c:layout>
                <c:manualLayout>
                  <c:x val="0"/>
                  <c:y val="-2.1467513998021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8.9760198914254977E-3"/>
                  <c:y val="-2.1864807969412609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"/>
                  <c:y val="5.33401047719860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2FE6-46E3-9599-8DCFF900257B}"/>
                </c:ext>
              </c:extLst>
            </c:dLbl>
            <c:dLbl>
              <c:idx val="11"/>
              <c:layout>
                <c:manualLayout>
                  <c:x val="-1.989654960381827E-3"/>
                  <c:y val="5.334010477198608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FE6-46E3-9599-8DCFF90025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stuii </c:v>
                </c:pt>
                <c:pt idx="12">
                  <c:v>Neangajați</c:v>
                </c:pt>
              </c:strCache>
            </c:str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88.2</c:v>
                </c:pt>
                <c:pt idx="1">
                  <c:v>11.8</c:v>
                </c:pt>
                <c:pt idx="2">
                  <c:v>47.1</c:v>
                </c:pt>
                <c:pt idx="3">
                  <c:v>35.299999999999997</c:v>
                </c:pt>
                <c:pt idx="4">
                  <c:v>5.9</c:v>
                </c:pt>
                <c:pt idx="5">
                  <c:v>29.4</c:v>
                </c:pt>
                <c:pt idx="6">
                  <c:v>58.8</c:v>
                </c:pt>
                <c:pt idx="7">
                  <c:v>26.7</c:v>
                </c:pt>
                <c:pt idx="8">
                  <c:v>36.700000000000003</c:v>
                </c:pt>
                <c:pt idx="9">
                  <c:v>36.700000000000003</c:v>
                </c:pt>
                <c:pt idx="10">
                  <c:v>35.299999999999997</c:v>
                </c:pt>
                <c:pt idx="11">
                  <c:v>5.9</c:v>
                </c:pt>
                <c:pt idx="12">
                  <c:v>11.8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FE6-46E3-9599-8DCFF900257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2019-2020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3.3660074592845616E-3"/>
                  <c:y val="1.43116759986807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1220024864281872E-3"/>
                  <c:y val="-2.3852793331134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4.1139615920679837E-17"/>
                  <c:y val="-9.54111733245384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2"/>
              <c:layout>
                <c:manualLayout>
                  <c:x val="1.6778001118115234E-2"/>
                  <c:y val="7.155837999340385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2FE6-46E3-9599-8DCFF90025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stuii </c:v>
                </c:pt>
                <c:pt idx="12">
                  <c:v>Neangajați</c:v>
                </c:pt>
              </c:strCache>
            </c:str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82.1</c:v>
                </c:pt>
                <c:pt idx="1">
                  <c:v>17.899999999999999</c:v>
                </c:pt>
                <c:pt idx="2">
                  <c:v>55.4</c:v>
                </c:pt>
                <c:pt idx="3">
                  <c:v>10.7</c:v>
                </c:pt>
                <c:pt idx="4">
                  <c:v>28.6</c:v>
                </c:pt>
                <c:pt idx="5">
                  <c:v>22.6</c:v>
                </c:pt>
                <c:pt idx="6">
                  <c:v>77.400000000000006</c:v>
                </c:pt>
                <c:pt idx="7">
                  <c:v>64.2</c:v>
                </c:pt>
                <c:pt idx="8">
                  <c:v>20.8</c:v>
                </c:pt>
                <c:pt idx="9">
                  <c:v>15</c:v>
                </c:pt>
                <c:pt idx="10">
                  <c:v>55.4</c:v>
                </c:pt>
                <c:pt idx="11">
                  <c:v>5.9</c:v>
                </c:pt>
                <c:pt idx="12">
                  <c:v>11.8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FE6-46E3-9599-8DCFF900257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46335232"/>
        <c:axId val="173424640"/>
      </c:barChart>
      <c:catAx>
        <c:axId val="146335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73424640"/>
        <c:crosses val="autoZero"/>
        <c:auto val="1"/>
        <c:lblAlgn val="ctr"/>
        <c:lblOffset val="100"/>
        <c:noMultiLvlLbl val="0"/>
      </c:catAx>
      <c:valAx>
        <c:axId val="173424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46335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cat>
            <c:strRef>
              <c:f>Foaie1!$A$2:$A$14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stuii </c:v>
                </c:pt>
                <c:pt idx="12">
                  <c:v>Neangajați</c:v>
                </c:pt>
              </c:strCache>
            </c:strRef>
          </c:cat>
          <c:val>
            <c:numRef>
              <c:f>Foaie1!$B$2:$B$14</c:f>
              <c:numCache>
                <c:formatCode>General</c:formatCode>
                <c:ptCount val="13"/>
                <c:pt idx="0">
                  <c:v>100</c:v>
                </c:pt>
                <c:pt idx="2">
                  <c:v>75</c:v>
                </c:pt>
                <c:pt idx="4">
                  <c:v>25</c:v>
                </c:pt>
                <c:pt idx="5">
                  <c:v>37.5</c:v>
                </c:pt>
                <c:pt idx="6">
                  <c:v>62.5</c:v>
                </c:pt>
                <c:pt idx="7">
                  <c:v>50</c:v>
                </c:pt>
                <c:pt idx="8">
                  <c:v>25</c:v>
                </c:pt>
                <c:pt idx="9">
                  <c:v>25</c:v>
                </c:pt>
                <c:pt idx="10">
                  <c:v>50</c:v>
                </c:pt>
              </c:numCache>
            </c:numRef>
          </c:val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cat>
            <c:strRef>
              <c:f>Foaie1!$A$2:$A$14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stuii </c:v>
                </c:pt>
                <c:pt idx="12">
                  <c:v>Neangajați</c:v>
                </c:pt>
              </c:strCache>
            </c:strRef>
          </c:cat>
          <c:val>
            <c:numRef>
              <c:f>Foaie1!$C$2:$C$14</c:f>
              <c:numCache>
                <c:formatCode>General</c:formatCode>
                <c:ptCount val="13"/>
                <c:pt idx="0">
                  <c:v>88.9</c:v>
                </c:pt>
                <c:pt idx="1">
                  <c:v>11.1</c:v>
                </c:pt>
                <c:pt idx="2">
                  <c:v>66.7</c:v>
                </c:pt>
                <c:pt idx="3">
                  <c:v>5.5</c:v>
                </c:pt>
                <c:pt idx="4">
                  <c:v>16.7</c:v>
                </c:pt>
                <c:pt idx="5">
                  <c:v>18.8</c:v>
                </c:pt>
                <c:pt idx="6">
                  <c:v>81.2</c:v>
                </c:pt>
                <c:pt idx="7">
                  <c:v>78.099999999999994</c:v>
                </c:pt>
                <c:pt idx="8">
                  <c:v>15.6</c:v>
                </c:pt>
                <c:pt idx="9">
                  <c:v>6.3</c:v>
                </c:pt>
                <c:pt idx="10">
                  <c:v>33.299999999999997</c:v>
                </c:pt>
                <c:pt idx="11">
                  <c:v>2.8</c:v>
                </c:pt>
                <c:pt idx="12">
                  <c:v>11.1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51250176"/>
        <c:axId val="173427520"/>
      </c:barChart>
      <c:catAx>
        <c:axId val="25125017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173427520"/>
        <c:crosses val="autoZero"/>
        <c:auto val="1"/>
        <c:lblAlgn val="ctr"/>
        <c:lblOffset val="100"/>
        <c:noMultiLvlLbl val="0"/>
      </c:catAx>
      <c:valAx>
        <c:axId val="1734275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5125017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-8.2280489413963715E-17"/>
                  <c:y val="-3.13747901913841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Foaie1!$A$2:$A$14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Foaie1!$B$2:$B$14</c:f>
              <c:numCache>
                <c:formatCode>General</c:formatCode>
                <c:ptCount val="13"/>
                <c:pt idx="0">
                  <c:v>88.1</c:v>
                </c:pt>
                <c:pt idx="1">
                  <c:v>11.9</c:v>
                </c:pt>
                <c:pt idx="2">
                  <c:v>32.200000000000003</c:v>
                </c:pt>
                <c:pt idx="4">
                  <c:v>55.93</c:v>
                </c:pt>
                <c:pt idx="6">
                  <c:v>88.14</c:v>
                </c:pt>
                <c:pt idx="7">
                  <c:v>96.15</c:v>
                </c:pt>
                <c:pt idx="8">
                  <c:v>3.85</c:v>
                </c:pt>
                <c:pt idx="10">
                  <c:v>10.17</c:v>
                </c:pt>
                <c:pt idx="12">
                  <c:v>11.86</c:v>
                </c:pt>
              </c:numCache>
            </c:numRef>
          </c:val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dLbl>
              <c:idx val="12"/>
              <c:layout>
                <c:manualLayout>
                  <c:x val="1.1220196353436186E-3"/>
                  <c:y val="-2.35310926435381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Foaie1!$A$2:$A$14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Foaie1!$C$2:$C$14</c:f>
              <c:numCache>
                <c:formatCode>General</c:formatCode>
                <c:ptCount val="13"/>
                <c:pt idx="0">
                  <c:v>80</c:v>
                </c:pt>
                <c:pt idx="1">
                  <c:v>20</c:v>
                </c:pt>
                <c:pt idx="2">
                  <c:v>53.3</c:v>
                </c:pt>
                <c:pt idx="3">
                  <c:v>6.7</c:v>
                </c:pt>
                <c:pt idx="4">
                  <c:v>26.7</c:v>
                </c:pt>
                <c:pt idx="5">
                  <c:v>15.4</c:v>
                </c:pt>
                <c:pt idx="6">
                  <c:v>84.6</c:v>
                </c:pt>
                <c:pt idx="7">
                  <c:v>61.5</c:v>
                </c:pt>
                <c:pt idx="8">
                  <c:v>30.8</c:v>
                </c:pt>
                <c:pt idx="9">
                  <c:v>7.7</c:v>
                </c:pt>
                <c:pt idx="10">
                  <c:v>73.3</c:v>
                </c:pt>
                <c:pt idx="11">
                  <c:v>6.7</c:v>
                </c:pt>
                <c:pt idx="12">
                  <c:v>13.3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67581952"/>
        <c:axId val="173430976"/>
      </c:barChart>
      <c:catAx>
        <c:axId val="26758195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173430976"/>
        <c:crosses val="autoZero"/>
        <c:auto val="1"/>
        <c:lblAlgn val="ctr"/>
        <c:lblOffset val="100"/>
        <c:noMultiLvlLbl val="0"/>
      </c:catAx>
      <c:valAx>
        <c:axId val="17343097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758195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-8.2280489413963715E-17"/>
                  <c:y val="-3.13747901913841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Foaie1!$A$2:$A$14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Foaie1!$B$2:$B$14</c:f>
              <c:numCache>
                <c:formatCode>General</c:formatCode>
                <c:ptCount val="13"/>
                <c:pt idx="0">
                  <c:v>100</c:v>
                </c:pt>
                <c:pt idx="1">
                  <c:v>20</c:v>
                </c:pt>
                <c:pt idx="2">
                  <c:v>53.3</c:v>
                </c:pt>
                <c:pt idx="3">
                  <c:v>6.7</c:v>
                </c:pt>
                <c:pt idx="4">
                  <c:v>26.7</c:v>
                </c:pt>
                <c:pt idx="5">
                  <c:v>15.4</c:v>
                </c:pt>
                <c:pt idx="6">
                  <c:v>84.6</c:v>
                </c:pt>
                <c:pt idx="7">
                  <c:v>61.5</c:v>
                </c:pt>
                <c:pt idx="8">
                  <c:v>30.8</c:v>
                </c:pt>
                <c:pt idx="9">
                  <c:v>7.7</c:v>
                </c:pt>
                <c:pt idx="10">
                  <c:v>73.3</c:v>
                </c:pt>
                <c:pt idx="11">
                  <c:v>6.7</c:v>
                </c:pt>
                <c:pt idx="12">
                  <c:v>13.3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45762816"/>
        <c:axId val="145523264"/>
      </c:barChart>
      <c:catAx>
        <c:axId val="14576281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145523264"/>
        <c:crosses val="autoZero"/>
        <c:auto val="1"/>
        <c:lblAlgn val="ctr"/>
        <c:lblOffset val="100"/>
        <c:noMultiLvlLbl val="0"/>
      </c:catAx>
      <c:valAx>
        <c:axId val="1455232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4576281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-3.9919698524874883E-17"/>
                  <c:y val="-3.52755940505270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7.9839397049749766E-17"/>
                  <c:y val="-2.77165381825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Foaie1!$A$2:$A$14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Foaie1!$B$2:$B$14</c:f>
              <c:numCache>
                <c:formatCode>General</c:formatCode>
                <c:ptCount val="13"/>
                <c:pt idx="0">
                  <c:v>75</c:v>
                </c:pt>
                <c:pt idx="1">
                  <c:v>25</c:v>
                </c:pt>
                <c:pt idx="2">
                  <c:v>37.5</c:v>
                </c:pt>
                <c:pt idx="3">
                  <c:v>12.5</c:v>
                </c:pt>
                <c:pt idx="4">
                  <c:v>37.5</c:v>
                </c:pt>
                <c:pt idx="5">
                  <c:v>12.5</c:v>
                </c:pt>
                <c:pt idx="6">
                  <c:v>75</c:v>
                </c:pt>
                <c:pt idx="7">
                  <c:v>42.9</c:v>
                </c:pt>
                <c:pt idx="8">
                  <c:v>14.3</c:v>
                </c:pt>
                <c:pt idx="9">
                  <c:v>42.9</c:v>
                </c:pt>
                <c:pt idx="10">
                  <c:v>50</c:v>
                </c:pt>
                <c:pt idx="12">
                  <c:v>12.5</c:v>
                </c:pt>
              </c:numCache>
            </c:numRef>
          </c:val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cat>
            <c:strRef>
              <c:f>Foaie1!$A$2:$A$14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Foaie1!$C$2:$C$14</c:f>
              <c:numCache>
                <c:formatCode>General</c:formatCode>
                <c:ptCount val="13"/>
                <c:pt idx="0">
                  <c:v>0</c:v>
                </c:pt>
                <c:pt idx="1">
                  <c:v>9.1</c:v>
                </c:pt>
                <c:pt idx="2">
                  <c:v>69.099999999999994</c:v>
                </c:pt>
                <c:pt idx="3">
                  <c:v>9.1</c:v>
                </c:pt>
                <c:pt idx="4">
                  <c:v>27.3</c:v>
                </c:pt>
                <c:pt idx="5">
                  <c:v>38.1</c:v>
                </c:pt>
                <c:pt idx="6">
                  <c:v>61.9</c:v>
                </c:pt>
                <c:pt idx="7">
                  <c:v>28.6</c:v>
                </c:pt>
                <c:pt idx="8">
                  <c:v>33.299999999999997</c:v>
                </c:pt>
                <c:pt idx="9">
                  <c:v>38.1</c:v>
                </c:pt>
                <c:pt idx="10">
                  <c:v>68.099999999999994</c:v>
                </c:pt>
                <c:pt idx="12">
                  <c:v>4.5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47598592"/>
        <c:axId val="145527296"/>
      </c:barChart>
      <c:catAx>
        <c:axId val="24759859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145527296"/>
        <c:crosses val="autoZero"/>
        <c:auto val="1"/>
        <c:lblAlgn val="ctr"/>
        <c:lblOffset val="100"/>
        <c:noMultiLvlLbl val="0"/>
      </c:catAx>
      <c:valAx>
        <c:axId val="14552729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4759859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2019-2020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F.Drept</c:v>
                </c:pt>
                <c:pt idx="1">
                  <c:v>FȘE</c:v>
                </c:pt>
                <c:pt idx="2">
                  <c:v>FȘSE</c:v>
                </c:pt>
                <c:pt idx="3">
                  <c:v>F.Litere</c:v>
                </c:pt>
                <c:pt idx="4">
                  <c:v>FBM</c:v>
                </c:pt>
                <c:pt idx="5">
                  <c:v>FIID</c:v>
                </c:pt>
                <c:pt idx="6">
                  <c:v>FRISPJ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85</c:v>
                </c:pt>
                <c:pt idx="1">
                  <c:v>107</c:v>
                </c:pt>
                <c:pt idx="2">
                  <c:v>108</c:v>
                </c:pt>
                <c:pt idx="3">
                  <c:v>36</c:v>
                </c:pt>
                <c:pt idx="4">
                  <c:v>59</c:v>
                </c:pt>
                <c:pt idx="5">
                  <c:v>10</c:v>
                </c:pt>
                <c:pt idx="6">
                  <c:v>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4D2-404E-80DD-11CA0EC0CF1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6.18060807450223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C57-4454-AE5B-9B92BAE7959C}"/>
                </c:ext>
              </c:extLst>
            </c:dLbl>
            <c:dLbl>
              <c:idx val="6"/>
              <c:layout>
                <c:manualLayout>
                  <c:x val="-1.8541824223506361E-2"/>
                  <c:y val="2.29051028962141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C57-4454-AE5B-9B92BAE795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F.Drept</c:v>
                </c:pt>
                <c:pt idx="1">
                  <c:v>FȘE</c:v>
                </c:pt>
                <c:pt idx="2">
                  <c:v>FȘSE</c:v>
                </c:pt>
                <c:pt idx="3">
                  <c:v>F.Litere</c:v>
                </c:pt>
                <c:pt idx="4">
                  <c:v>FBM</c:v>
                </c:pt>
                <c:pt idx="5">
                  <c:v>FIID</c:v>
                </c:pt>
                <c:pt idx="6">
                  <c:v>FRISPJ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39</c:v>
                </c:pt>
                <c:pt idx="1">
                  <c:v>92</c:v>
                </c:pt>
                <c:pt idx="2">
                  <c:v>99</c:v>
                </c:pt>
                <c:pt idx="3">
                  <c:v>24</c:v>
                </c:pt>
                <c:pt idx="4">
                  <c:v>40</c:v>
                </c:pt>
                <c:pt idx="5">
                  <c:v>22</c:v>
                </c:pt>
                <c:pt idx="6">
                  <c:v>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74D2-404E-80DD-11CA0EC0CF1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9997440"/>
        <c:axId val="173448512"/>
      </c:barChart>
      <c:catAx>
        <c:axId val="19999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3448512"/>
        <c:crosses val="autoZero"/>
        <c:auto val="1"/>
        <c:lblAlgn val="ctr"/>
        <c:lblOffset val="100"/>
        <c:noMultiLvlLbl val="0"/>
      </c:catAx>
      <c:valAx>
        <c:axId val="1734485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9997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ru-R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dLbl>
              <c:idx val="6"/>
              <c:layout>
                <c:manualLayout>
                  <c:x val="-2.2044640396804336E-3"/>
                  <c:y val="-1.55591588008176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Foaie1!$A$2:$A$14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Foaie1!$B$2:$B$14</c:f>
              <c:numCache>
                <c:formatCode>General</c:formatCode>
                <c:ptCount val="13"/>
                <c:pt idx="0">
                  <c:v>86.7</c:v>
                </c:pt>
                <c:pt idx="1">
                  <c:v>13.3</c:v>
                </c:pt>
                <c:pt idx="2">
                  <c:v>43.33</c:v>
                </c:pt>
                <c:pt idx="4">
                  <c:v>56.67</c:v>
                </c:pt>
                <c:pt idx="5">
                  <c:v>46.67</c:v>
                </c:pt>
                <c:pt idx="6">
                  <c:v>53.33</c:v>
                </c:pt>
                <c:pt idx="7">
                  <c:v>66.67</c:v>
                </c:pt>
                <c:pt idx="8">
                  <c:v>16.670000000000002</c:v>
                </c:pt>
                <c:pt idx="9">
                  <c:v>16.670000000000002</c:v>
                </c:pt>
                <c:pt idx="10">
                  <c:v>36.67</c:v>
                </c:pt>
              </c:numCache>
            </c:numRef>
          </c:val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dLbl>
              <c:idx val="5"/>
              <c:layout>
                <c:manualLayout>
                  <c:x val="-2.2044640396803529E-3"/>
                  <c:y val="-3.11183176016353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Foaie1!$A$2:$A$14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Foaie1!$C$2:$C$14</c:f>
              <c:numCache>
                <c:formatCode>General</c:formatCode>
                <c:ptCount val="13"/>
                <c:pt idx="0">
                  <c:v>67.3</c:v>
                </c:pt>
                <c:pt idx="1">
                  <c:v>32.700000000000003</c:v>
                </c:pt>
                <c:pt idx="2">
                  <c:v>32.700000000000003</c:v>
                </c:pt>
                <c:pt idx="3">
                  <c:v>21.2</c:v>
                </c:pt>
                <c:pt idx="4">
                  <c:v>40.4</c:v>
                </c:pt>
                <c:pt idx="5">
                  <c:v>52.9</c:v>
                </c:pt>
                <c:pt idx="6">
                  <c:v>47.1</c:v>
                </c:pt>
                <c:pt idx="7">
                  <c:v>56.9</c:v>
                </c:pt>
                <c:pt idx="8">
                  <c:v>35.299999999999997</c:v>
                </c:pt>
                <c:pt idx="9">
                  <c:v>7.8</c:v>
                </c:pt>
                <c:pt idx="10">
                  <c:v>48.1</c:v>
                </c:pt>
                <c:pt idx="12">
                  <c:v>1.9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67503104"/>
        <c:axId val="251175488"/>
      </c:barChart>
      <c:catAx>
        <c:axId val="26750310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251175488"/>
        <c:crosses val="autoZero"/>
        <c:auto val="1"/>
        <c:lblAlgn val="ctr"/>
        <c:lblOffset val="100"/>
        <c:noMultiLvlLbl val="0"/>
      </c:catAx>
      <c:valAx>
        <c:axId val="25117548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67503104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dLbl>
              <c:idx val="2"/>
              <c:layout>
                <c:manualLayout>
                  <c:x val="-9.7985846488840705E-3"/>
                  <c:y val="2.63244515601072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0"/>
                  <c:y val="-2.6324451560107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Foaie1!$A$2:$A$14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Foaie1!$B$2:$B$14</c:f>
              <c:numCache>
                <c:formatCode>General</c:formatCode>
                <c:ptCount val="13"/>
                <c:pt idx="0">
                  <c:v>75</c:v>
                </c:pt>
                <c:pt idx="1">
                  <c:v>25</c:v>
                </c:pt>
                <c:pt idx="2">
                  <c:v>60.4</c:v>
                </c:pt>
                <c:pt idx="3">
                  <c:v>6.3</c:v>
                </c:pt>
                <c:pt idx="4">
                  <c:v>33.299999999999997</c:v>
                </c:pt>
                <c:pt idx="5">
                  <c:v>70.8</c:v>
                </c:pt>
                <c:pt idx="6">
                  <c:v>29.2</c:v>
                </c:pt>
                <c:pt idx="7">
                  <c:v>72.900000000000006</c:v>
                </c:pt>
                <c:pt idx="8">
                  <c:v>18.8</c:v>
                </c:pt>
                <c:pt idx="9">
                  <c:v>8.3000000000000007</c:v>
                </c:pt>
                <c:pt idx="10">
                  <c:v>20.8</c:v>
                </c:pt>
              </c:numCache>
            </c:numRef>
          </c:val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dLbl>
              <c:idx val="7"/>
              <c:layout>
                <c:manualLayout>
                  <c:x val="2.1774632553075669E-3"/>
                  <c:y val="1.5794670936064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7.9839397049749766E-17"/>
                  <c:y val="-2.89568967161179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7.9839397049749766E-17"/>
                  <c:y val="-3.15893418721286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Foaie1!$A$2:$A$14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Foaie1!$C$2:$C$14</c:f>
              <c:numCache>
                <c:formatCode>General</c:formatCode>
                <c:ptCount val="13"/>
                <c:pt idx="0">
                  <c:v>68.099999999999994</c:v>
                </c:pt>
                <c:pt idx="1">
                  <c:v>31.9</c:v>
                </c:pt>
                <c:pt idx="2">
                  <c:v>70.2</c:v>
                </c:pt>
                <c:pt idx="3">
                  <c:v>4.2</c:v>
                </c:pt>
                <c:pt idx="4">
                  <c:v>21.4</c:v>
                </c:pt>
                <c:pt idx="5">
                  <c:v>59.1</c:v>
                </c:pt>
                <c:pt idx="6">
                  <c:v>40.9</c:v>
                </c:pt>
                <c:pt idx="7">
                  <c:v>68.900000000000006</c:v>
                </c:pt>
                <c:pt idx="8">
                  <c:v>20</c:v>
                </c:pt>
                <c:pt idx="9">
                  <c:v>11.1</c:v>
                </c:pt>
                <c:pt idx="10">
                  <c:v>17</c:v>
                </c:pt>
                <c:pt idx="12">
                  <c:v>4.2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2095744"/>
        <c:axId val="251178368"/>
      </c:barChart>
      <c:catAx>
        <c:axId val="19209574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251178368"/>
        <c:crosses val="autoZero"/>
        <c:auto val="1"/>
        <c:lblAlgn val="ctr"/>
        <c:lblOffset val="100"/>
        <c:noMultiLvlLbl val="0"/>
      </c:catAx>
      <c:valAx>
        <c:axId val="25117836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2095744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cat>
            <c:strRef>
              <c:f>Foaie1!$A$2:$A$14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Foaie1!$B$2:$B$14</c:f>
              <c:numCache>
                <c:formatCode>General</c:formatCode>
                <c:ptCount val="13"/>
                <c:pt idx="0">
                  <c:v>100</c:v>
                </c:pt>
                <c:pt idx="2">
                  <c:v>100</c:v>
                </c:pt>
                <c:pt idx="6">
                  <c:v>100</c:v>
                </c:pt>
                <c:pt idx="7">
                  <c:v>100</c:v>
                </c:pt>
                <c:pt idx="10">
                  <c:v>100</c:v>
                </c:pt>
              </c:numCache>
            </c:numRef>
          </c:val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2018-20192</c:v>
                </c:pt>
              </c:strCache>
            </c:strRef>
          </c:tx>
          <c:invertIfNegative val="0"/>
          <c:cat>
            <c:strRef>
              <c:f>Foaie1!$A$2:$A$14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Foaie1!$C$2:$C$14</c:f>
              <c:numCache>
                <c:formatCode>General</c:formatCode>
                <c:ptCount val="13"/>
                <c:pt idx="0">
                  <c:v>80</c:v>
                </c:pt>
                <c:pt idx="1">
                  <c:v>20</c:v>
                </c:pt>
                <c:pt idx="2">
                  <c:v>80</c:v>
                </c:pt>
                <c:pt idx="3">
                  <c:v>13.3</c:v>
                </c:pt>
                <c:pt idx="5">
                  <c:v>64.3</c:v>
                </c:pt>
                <c:pt idx="6">
                  <c:v>0</c:v>
                </c:pt>
                <c:pt idx="7">
                  <c:v>0</c:v>
                </c:pt>
                <c:pt idx="9">
                  <c:v>14.3</c:v>
                </c:pt>
                <c:pt idx="10">
                  <c:v>80</c:v>
                </c:pt>
                <c:pt idx="12">
                  <c:v>6.7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1907328"/>
        <c:axId val="192348736"/>
      </c:barChart>
      <c:catAx>
        <c:axId val="19190732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192348736"/>
        <c:crosses val="autoZero"/>
        <c:auto val="1"/>
        <c:lblAlgn val="ctr"/>
        <c:lblOffset val="100"/>
        <c:noMultiLvlLbl val="0"/>
      </c:catAx>
      <c:valAx>
        <c:axId val="1923487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9190732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cat>
            <c:strRef>
              <c:f>Foaie1!$A$2:$A$14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Foaie1!$B$2:$B$14</c:f>
              <c:numCache>
                <c:formatCode>General</c:formatCode>
                <c:ptCount val="13"/>
                <c:pt idx="0">
                  <c:v>100</c:v>
                </c:pt>
                <c:pt idx="2">
                  <c:v>100</c:v>
                </c:pt>
                <c:pt idx="6">
                  <c:v>100</c:v>
                </c:pt>
                <c:pt idx="7">
                  <c:v>100</c:v>
                </c:pt>
              </c:numCache>
            </c:numRef>
          </c:val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8393291858263456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813091695969705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Foaie1!$A$2:$A$14</c:f>
              <c:strCache>
                <c:ptCount val="13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ultimele 2-3 luni</c:v>
                </c:pt>
                <c:pt idx="4">
                  <c:v>Angajați în primele 6 luni după absolvire</c:v>
                </c:pt>
                <c:pt idx="5">
                  <c:v>Angajați în sectorul public</c:v>
                </c:pt>
                <c:pt idx="6">
                  <c:v>Angajați în sectorul privat</c:v>
                </c:pt>
                <c:pt idx="7">
                  <c:v>Angajați conform specialității</c:v>
                </c:pt>
                <c:pt idx="8">
                  <c:v>Angajați în domeniu conex</c:v>
                </c:pt>
                <c:pt idx="9">
                  <c:v>Angajați în alt domenu</c:v>
                </c:pt>
                <c:pt idx="10">
                  <c:v>Angajați, urmează studii </c:v>
                </c:pt>
                <c:pt idx="11">
                  <c:v>Nu sunt angajați, urmează studii</c:v>
                </c:pt>
                <c:pt idx="12">
                  <c:v>Neangajați</c:v>
                </c:pt>
              </c:strCache>
            </c:strRef>
          </c:cat>
          <c:val>
            <c:numRef>
              <c:f>Foaie1!$C$2:$C$14</c:f>
              <c:numCache>
                <c:formatCode>General</c:formatCode>
                <c:ptCount val="13"/>
                <c:pt idx="0">
                  <c:v>100</c:v>
                </c:pt>
                <c:pt idx="2">
                  <c:v>100</c:v>
                </c:pt>
                <c:pt idx="5">
                  <c:v>57.1</c:v>
                </c:pt>
                <c:pt idx="6">
                  <c:v>42.9</c:v>
                </c:pt>
                <c:pt idx="7">
                  <c:v>71.400000000000006</c:v>
                </c:pt>
                <c:pt idx="9">
                  <c:v>0.3</c:v>
                </c:pt>
                <c:pt idx="12">
                  <c:v>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50906624"/>
        <c:axId val="192351616"/>
      </c:barChart>
      <c:catAx>
        <c:axId val="5090662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ru-RU"/>
          </a:p>
        </c:txPr>
        <c:crossAx val="192351616"/>
        <c:crosses val="autoZero"/>
        <c:auto val="1"/>
        <c:lblAlgn val="ctr"/>
        <c:lblOffset val="100"/>
        <c:noMultiLvlLbl val="0"/>
      </c:catAx>
      <c:valAx>
        <c:axId val="19235161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50906624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IID</c:v>
                </c:pt>
              </c:strCache>
            </c:strRef>
          </c:tx>
          <c:invertIfNegative val="0"/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Foaie1!$B$2:$B$3</c:f>
              <c:numCache>
                <c:formatCode>General</c:formatCode>
                <c:ptCount val="2"/>
                <c:pt idx="0">
                  <c:v>15</c:v>
                </c:pt>
                <c:pt idx="1">
                  <c:v>7</c:v>
                </c:pt>
              </c:numCache>
            </c:numRef>
          </c:val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RIJSP</c:v>
                </c:pt>
              </c:strCache>
            </c:strRef>
          </c:tx>
          <c:invertIfNegative val="0"/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Foaie1!$C$2:$C$3</c:f>
              <c:numCache>
                <c:formatCode>General</c:formatCode>
                <c:ptCount val="2"/>
                <c:pt idx="0">
                  <c:v>4</c:v>
                </c:pt>
                <c:pt idx="1">
                  <c:v>4</c:v>
                </c:pt>
              </c:numCache>
            </c:numRef>
          </c:val>
        </c:ser>
        <c:ser>
          <c:idx val="2"/>
          <c:order val="2"/>
          <c:tx>
            <c:strRef>
              <c:f>Foaie1!$D$1</c:f>
              <c:strCache>
                <c:ptCount val="1"/>
                <c:pt idx="0">
                  <c:v>SSE</c:v>
                </c:pt>
              </c:strCache>
            </c:strRef>
          </c:tx>
          <c:invertIfNegative val="0"/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Foaie1!$D$2:$D$3</c:f>
              <c:numCache>
                <c:formatCode>General</c:formatCode>
                <c:ptCount val="2"/>
                <c:pt idx="0">
                  <c:v>52</c:v>
                </c:pt>
                <c:pt idx="1">
                  <c:v>47</c:v>
                </c:pt>
              </c:numCache>
            </c:numRef>
          </c:val>
        </c:ser>
        <c:ser>
          <c:idx val="3"/>
          <c:order val="3"/>
          <c:tx>
            <c:strRef>
              <c:f>Foaie1!$E$1</c:f>
              <c:strCache>
                <c:ptCount val="1"/>
                <c:pt idx="0">
                  <c:v>Litere</c:v>
                </c:pt>
              </c:strCache>
            </c:strRef>
          </c:tx>
          <c:invertIfNegative val="0"/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Foaie1!$E$2:$E$3</c:f>
              <c:numCache>
                <c:formatCode>General</c:formatCode>
                <c:ptCount val="2"/>
                <c:pt idx="0">
                  <c:v>22</c:v>
                </c:pt>
                <c:pt idx="1">
                  <c:v>2</c:v>
                </c:pt>
              </c:numCache>
            </c:numRef>
          </c:val>
        </c:ser>
        <c:ser>
          <c:idx val="4"/>
          <c:order val="4"/>
          <c:tx>
            <c:strRef>
              <c:f>Foaie1!$F$1</c:f>
              <c:strCache>
                <c:ptCount val="1"/>
                <c:pt idx="0">
                  <c:v>ȘE</c:v>
                </c:pt>
              </c:strCache>
            </c:strRef>
          </c:tx>
          <c:invertIfNegative val="0"/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Foaie1!$F$2:$F$3</c:f>
              <c:numCache>
                <c:formatCode>General</c:formatCode>
                <c:ptCount val="2"/>
                <c:pt idx="0">
                  <c:v>56</c:v>
                </c:pt>
                <c:pt idx="1">
                  <c:v>36</c:v>
                </c:pt>
              </c:numCache>
            </c:numRef>
          </c:val>
        </c:ser>
        <c:ser>
          <c:idx val="5"/>
          <c:order val="5"/>
          <c:tx>
            <c:strRef>
              <c:f>Foaie1!$G$1</c:f>
              <c:strCache>
                <c:ptCount val="1"/>
                <c:pt idx="0">
                  <c:v>Drept</c:v>
                </c:pt>
              </c:strCache>
            </c:strRef>
          </c:tx>
          <c:invertIfNegative val="0"/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Foaie1!$G$2:$G$3</c:f>
              <c:numCache>
                <c:formatCode>General</c:formatCode>
                <c:ptCount val="2"/>
                <c:pt idx="0">
                  <c:v>24</c:v>
                </c:pt>
                <c:pt idx="1">
                  <c:v>15</c:v>
                </c:pt>
              </c:numCache>
            </c:numRef>
          </c:val>
        </c:ser>
        <c:ser>
          <c:idx val="6"/>
          <c:order val="6"/>
          <c:tx>
            <c:strRef>
              <c:f>Foaie1!$H$1</c:f>
              <c:strCache>
                <c:ptCount val="1"/>
                <c:pt idx="0">
                  <c:v>BM</c:v>
                </c:pt>
              </c:strCache>
            </c:strRef>
          </c:tx>
          <c:invertIfNegative val="0"/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Foaie1!$H$2:$H$3</c:f>
              <c:numCache>
                <c:formatCode>General</c:formatCode>
                <c:ptCount val="2"/>
                <c:pt idx="0">
                  <c:v>30</c:v>
                </c:pt>
                <c:pt idx="1">
                  <c:v>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57490688"/>
        <c:axId val="236295232"/>
      </c:barChart>
      <c:catAx>
        <c:axId val="157490688"/>
        <c:scaling>
          <c:orientation val="minMax"/>
        </c:scaling>
        <c:delete val="0"/>
        <c:axPos val="b"/>
        <c:majorTickMark val="none"/>
        <c:minorTickMark val="none"/>
        <c:tickLblPos val="nextTo"/>
        <c:crossAx val="236295232"/>
        <c:crosses val="autoZero"/>
        <c:auto val="1"/>
        <c:lblAlgn val="ctr"/>
        <c:lblOffset val="100"/>
        <c:noMultiLvlLbl val="0"/>
      </c:catAx>
      <c:valAx>
        <c:axId val="23629523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5749068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24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Foaie1!$B$1</c:f>
              <c:strCache>
                <c:ptCount val="1"/>
                <c:pt idx="0">
                  <c:v>Vânzări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Foaie1!$B$2:$B$3</c:f>
              <c:numCache>
                <c:formatCode>General</c:formatCode>
                <c:ptCount val="2"/>
                <c:pt idx="0">
                  <c:v>203</c:v>
                </c:pt>
                <c:pt idx="1">
                  <c:v>121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24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title>
      <c:layout/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Foaie1!$B$1</c:f>
              <c:strCache>
                <c:ptCount val="1"/>
                <c:pt idx="0">
                  <c:v>Locuiesc în prezent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Foaie1!$A$2:$A$3</c:f>
              <c:strCache>
                <c:ptCount val="2"/>
                <c:pt idx="0">
                  <c:v>În RM</c:v>
                </c:pt>
                <c:pt idx="1">
                  <c:v>Peste hotare</c:v>
                </c:pt>
              </c:strCache>
            </c:strRef>
          </c:cat>
          <c:val>
            <c:numRef>
              <c:f>Foaie1!$B$2:$B$3</c:f>
              <c:numCache>
                <c:formatCode>General</c:formatCode>
                <c:ptCount val="2"/>
                <c:pt idx="0">
                  <c:v>267</c:v>
                </c:pt>
                <c:pt idx="1">
                  <c:v>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24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Angajați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Anul universitar 2014-2015</c:v>
                </c:pt>
                <c:pt idx="1">
                  <c:v>Anul universitar 2015-2016</c:v>
                </c:pt>
                <c:pt idx="2">
                  <c:v>Anul universitar 2016-2017</c:v>
                </c:pt>
                <c:pt idx="3">
                  <c:v>Anul universitar 2017-2018</c:v>
                </c:pt>
                <c:pt idx="4">
                  <c:v>Anul universitar 2018-2019</c:v>
                </c:pt>
                <c:pt idx="5">
                  <c:v>Anul universitar 2019-2020</c:v>
                </c:pt>
              </c:strCache>
            </c:strRef>
          </c:cat>
          <c:val>
            <c:numRef>
              <c:f>Лист1!$B$2:$B$7</c:f>
              <c:numCache>
                <c:formatCode>0.0%</c:formatCode>
                <c:ptCount val="6"/>
                <c:pt idx="0">
                  <c:v>0.83399999999999996</c:v>
                </c:pt>
                <c:pt idx="1">
                  <c:v>0.77700000000000002</c:v>
                </c:pt>
                <c:pt idx="2">
                  <c:v>0.88200000000000001</c:v>
                </c:pt>
                <c:pt idx="3">
                  <c:v>0.878</c:v>
                </c:pt>
                <c:pt idx="4">
                  <c:v>0.873</c:v>
                </c:pt>
                <c:pt idx="5">
                  <c:v>0.93799999999999994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433-4002-A0E0-A5A9B42E478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Urmează studii la masterat, doctorat</c:v>
                </c:pt>
              </c:strCache>
            </c:strRef>
          </c:tx>
          <c:invertIfNegative val="0"/>
          <c:cat>
            <c:strRef>
              <c:f>Лист1!$A$2:$A$7</c:f>
              <c:strCache>
                <c:ptCount val="6"/>
                <c:pt idx="0">
                  <c:v>Anul universitar 2014-2015</c:v>
                </c:pt>
                <c:pt idx="1">
                  <c:v>Anul universitar 2015-2016</c:v>
                </c:pt>
                <c:pt idx="2">
                  <c:v>Anul universitar 2016-2017</c:v>
                </c:pt>
                <c:pt idx="3">
                  <c:v>Anul universitar 2017-2018</c:v>
                </c:pt>
                <c:pt idx="4">
                  <c:v>Anul universitar 2018-2019</c:v>
                </c:pt>
                <c:pt idx="5">
                  <c:v>Anul universitar 2019-2020</c:v>
                </c:pt>
              </c:strCache>
            </c:strRef>
          </c:cat>
          <c:val>
            <c:numRef>
              <c:f>Лист1!$C$2:$C$7</c:f>
              <c:numCache>
                <c:formatCode>0.0%</c:formatCode>
                <c:ptCount val="6"/>
                <c:pt idx="0">
                  <c:v>0.43099999999999999</c:v>
                </c:pt>
                <c:pt idx="1">
                  <c:v>0.57299999999999995</c:v>
                </c:pt>
                <c:pt idx="2">
                  <c:v>0.39100000000000001</c:v>
                </c:pt>
                <c:pt idx="3">
                  <c:v>0.245</c:v>
                </c:pt>
                <c:pt idx="4">
                  <c:v>0.34300000000000003</c:v>
                </c:pt>
                <c:pt idx="5">
                  <c:v>0.38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433-4002-A0E0-A5A9B42E478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9996416"/>
        <c:axId val="219684864"/>
      </c:barChart>
      <c:catAx>
        <c:axId val="199996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219684864"/>
        <c:crosses val="autoZero"/>
        <c:auto val="1"/>
        <c:lblAlgn val="ctr"/>
        <c:lblOffset val="100"/>
        <c:noMultiLvlLbl val="0"/>
      </c:catAx>
      <c:valAx>
        <c:axId val="21968486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9999641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2017-2028</c:v>
                </c:pt>
              </c:strCache>
            </c:strRef>
          </c:tx>
          <c:invertIfNegative val="0"/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0.80800000000000005</c:v>
                </c:pt>
                <c:pt idx="1">
                  <c:v>0.33300000000000002</c:v>
                </c:pt>
                <c:pt idx="2">
                  <c:v>0.47499999999999998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4F7-4F69-A4C0-A096065A76C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Лист1!$C$2:$C$4</c:f>
              <c:numCache>
                <c:formatCode>0.00%</c:formatCode>
                <c:ptCount val="3"/>
                <c:pt idx="0" formatCode="0%">
                  <c:v>0.88</c:v>
                </c:pt>
                <c:pt idx="1">
                  <c:v>0.314</c:v>
                </c:pt>
                <c:pt idx="2">
                  <c:v>0.56699999999999995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4F7-4F69-A4C0-A096065A76C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txPr>
              <a:bodyPr rot="0" vert="horz"/>
              <a:lstStyle/>
              <a:p>
                <a:pPr>
                  <a:defRPr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Лист1!$D$2:$D$4</c:f>
              <c:numCache>
                <c:formatCode>0.00%</c:formatCode>
                <c:ptCount val="3"/>
                <c:pt idx="0">
                  <c:v>0.96299999999999997</c:v>
                </c:pt>
                <c:pt idx="1">
                  <c:v>0.53200000000000003</c:v>
                </c:pt>
                <c:pt idx="2">
                  <c:v>0.32100000000000001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0D6-468A-9B34-BEC2DC6F683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46458880"/>
        <c:axId val="219691200"/>
      </c:barChart>
      <c:catAx>
        <c:axId val="246458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ru-RU"/>
          </a:p>
        </c:txPr>
        <c:crossAx val="219691200"/>
        <c:crosses val="autoZero"/>
        <c:auto val="1"/>
        <c:lblAlgn val="ctr"/>
        <c:lblOffset val="100"/>
        <c:noMultiLvlLbl val="0"/>
      </c:catAx>
      <c:valAx>
        <c:axId val="21969120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246458880"/>
        <c:crosses val="autoZero"/>
        <c:crossBetween val="between"/>
      </c:valAx>
    </c:plotArea>
    <c:legend>
      <c:legendPos val="t"/>
      <c:layout/>
      <c:overlay val="0"/>
      <c:txPr>
        <a:bodyPr rot="0" vert="horz"/>
        <a:lstStyle/>
        <a:p>
          <a:pPr>
            <a:defRPr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 2017-2018</c:v>
                </c:pt>
              </c:strCache>
            </c:strRef>
          </c:tx>
          <c:invertIfNegative val="0"/>
          <c:cat>
            <c:strRef>
              <c:f>Foaie1!$A$2:$A$4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Foaie1!$B$2:$B$4</c:f>
              <c:numCache>
                <c:formatCode>0.00%</c:formatCode>
                <c:ptCount val="3"/>
                <c:pt idx="0">
                  <c:v>0.98099999999999998</c:v>
                </c:pt>
                <c:pt idx="1">
                  <c:v>0.748</c:v>
                </c:pt>
                <c:pt idx="2">
                  <c:v>0.23300000000000001</c:v>
                </c:pt>
              </c:numCache>
            </c:numRef>
          </c:val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 2018-2019</c:v>
                </c:pt>
              </c:strCache>
            </c:strRef>
          </c:tx>
          <c:invertIfNegative val="0"/>
          <c:cat>
            <c:strRef>
              <c:f>Foaie1!$A$2:$A$4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Foaie1!$C$2:$C$4</c:f>
              <c:numCache>
                <c:formatCode>0.00%</c:formatCode>
                <c:ptCount val="3"/>
                <c:pt idx="0">
                  <c:v>0.85699999999999998</c:v>
                </c:pt>
                <c:pt idx="1">
                  <c:v>0.39300000000000002</c:v>
                </c:pt>
                <c:pt idx="2">
                  <c:v>0.48099999999999998</c:v>
                </c:pt>
              </c:numCache>
            </c:numRef>
          </c:val>
        </c:ser>
        <c:ser>
          <c:idx val="2"/>
          <c:order val="2"/>
          <c:tx>
            <c:strRef>
              <c:f>Foaie1!$D$1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cat>
            <c:strRef>
              <c:f>Foaie1!$A$2:$A$4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Foaie1!$D$2:$D$4</c:f>
              <c:numCache>
                <c:formatCode>0.00%</c:formatCode>
                <c:ptCount val="3"/>
                <c:pt idx="0">
                  <c:v>0.96599999999999997</c:v>
                </c:pt>
                <c:pt idx="1">
                  <c:v>0.75700000000000001</c:v>
                </c:pt>
                <c:pt idx="2" formatCode="0%">
                  <c:v>0.2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46457344"/>
        <c:axId val="238846528"/>
      </c:barChart>
      <c:catAx>
        <c:axId val="246457344"/>
        <c:scaling>
          <c:orientation val="minMax"/>
        </c:scaling>
        <c:delete val="0"/>
        <c:axPos val="b"/>
        <c:majorTickMark val="none"/>
        <c:minorTickMark val="none"/>
        <c:tickLblPos val="nextTo"/>
        <c:crossAx val="238846528"/>
        <c:crosses val="autoZero"/>
        <c:auto val="1"/>
        <c:lblAlgn val="ctr"/>
        <c:lblOffset val="100"/>
        <c:noMultiLvlLbl val="0"/>
      </c:catAx>
      <c:valAx>
        <c:axId val="238846528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246457344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 2017-2018</c:v>
                </c:pt>
              </c:strCache>
            </c:strRef>
          </c:tx>
          <c:invertIfNegative val="0"/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Foaie1!$B$2:$B$3</c:f>
              <c:numCache>
                <c:formatCode>0.00%</c:formatCode>
                <c:ptCount val="2"/>
                <c:pt idx="0">
                  <c:v>0.17199999999999999</c:v>
                </c:pt>
                <c:pt idx="1">
                  <c:v>0.82799999999999996</c:v>
                </c:pt>
              </c:numCache>
            </c:numRef>
          </c:val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Foaie1!$C$2:$C$3</c:f>
              <c:numCache>
                <c:formatCode>0.00%</c:formatCode>
                <c:ptCount val="2"/>
                <c:pt idx="0">
                  <c:v>0.29899999999999999</c:v>
                </c:pt>
                <c:pt idx="1">
                  <c:v>0.70099999999999996</c:v>
                </c:pt>
              </c:numCache>
            </c:numRef>
          </c:val>
        </c:ser>
        <c:ser>
          <c:idx val="2"/>
          <c:order val="2"/>
          <c:tx>
            <c:strRef>
              <c:f>Foaie1!$D$1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Foaie1!$D$2:$D$3</c:f>
              <c:numCache>
                <c:formatCode>0.00%</c:formatCode>
                <c:ptCount val="2"/>
                <c:pt idx="0">
                  <c:v>0.39800000000000002</c:v>
                </c:pt>
                <c:pt idx="1">
                  <c:v>0.60199999999999998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39920128"/>
        <c:axId val="238848832"/>
      </c:barChart>
      <c:catAx>
        <c:axId val="239920128"/>
        <c:scaling>
          <c:orientation val="minMax"/>
        </c:scaling>
        <c:delete val="0"/>
        <c:axPos val="b"/>
        <c:majorTickMark val="none"/>
        <c:minorTickMark val="none"/>
        <c:tickLblPos val="nextTo"/>
        <c:crossAx val="238848832"/>
        <c:crosses val="autoZero"/>
        <c:auto val="1"/>
        <c:lblAlgn val="ctr"/>
        <c:lblOffset val="100"/>
        <c:noMultiLvlLbl val="0"/>
      </c:catAx>
      <c:valAx>
        <c:axId val="238848832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23992012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2400"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E1DB2EB-62AE-4153-BBC1-6B9C0C096EE1}" type="datetimeFigureOut">
              <a:rPr lang="ru-RU"/>
              <a:pPr>
                <a:defRPr/>
              </a:pPr>
              <a:t>23.06.2021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DC8CC01-69C0-40F4-AAD4-ED73458F38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389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6613D6-E994-4779-B414-863FD418E313}" type="datetimeFigureOut">
              <a:rPr lang="ru-RU"/>
              <a:pPr>
                <a:defRPr/>
              </a:pPr>
              <a:t>23.06.2021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E7FE936-17C2-4D92-91C7-CF0BAC3908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5995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3BB7720-54C1-4D5A-89F7-5AB4D5867F7D}" type="slidenum">
              <a:rPr lang="ru-RU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</a:t>
            </a:fld>
            <a:endParaRPr lang="ru-RU" altLang="en-US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7FE936-17C2-4D92-91C7-CF0BAC3908EB}" type="slidenum">
              <a:rPr lang="ru-RU" smtClean="0"/>
              <a:pPr>
                <a:defRPr/>
              </a:pPr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371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6786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52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55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55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31309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182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3374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34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944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52445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8463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9"/>
          <p:cNvSpPr txBox="1">
            <a:spLocks noChangeArrowheads="1"/>
          </p:cNvSpPr>
          <p:nvPr userDrawn="1"/>
        </p:nvSpPr>
        <p:spPr bwMode="auto">
          <a:xfrm>
            <a:off x="4464051" y="6237288"/>
            <a:ext cx="29890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smtClean="0">
                <a:solidFill>
                  <a:srgbClr val="000000"/>
                </a:solidFill>
                <a:hlinkClick r:id="rId13"/>
              </a:rPr>
              <a:t>Free Powerpoint Templates</a:t>
            </a:r>
            <a:endParaRPr lang="fr-FR" altLang="en-US" smtClean="0">
              <a:solidFill>
                <a:srgbClr val="000000"/>
              </a:solidFill>
            </a:endParaRPr>
          </a:p>
        </p:txBody>
      </p:sp>
      <p:pic>
        <p:nvPicPr>
          <p:cNvPr id="1027" name="Picture 28" descr="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10617200" y="6375401"/>
            <a:ext cx="10823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b="1" smtClean="0">
                <a:solidFill>
                  <a:srgbClr val="FFFFFF"/>
                </a:solidFill>
              </a:rPr>
              <a:t>Page </a:t>
            </a:r>
            <a:fld id="{9CC38B20-7ED4-4C89-A81B-6F1F4EEDD93A}" type="slidenum">
              <a:rPr lang="fr-FR" altLang="en-US" b="1" smtClean="0">
                <a:solidFill>
                  <a:srgbClr val="FFFFFF"/>
                </a:solidFill>
              </a:rPr>
              <a:pPr eaLnBrk="1" hangingPunct="1">
                <a:defRPr/>
              </a:pPr>
              <a:t>‹#›</a:t>
            </a:fld>
            <a:endParaRPr lang="fr-FR" altLang="en-US" b="1" smtClean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07368" y="332656"/>
            <a:ext cx="11305256" cy="331236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>
              <a:defRPr/>
            </a:pPr>
            <a:r>
              <a:rPr lang="ro-RO" sz="4000" b="1" dirty="0">
                <a:solidFill>
                  <a:srgbClr val="002060"/>
                </a:solidFill>
              </a:rPr>
              <a:t>Orientarea studenţilor în carieră şi studiul inserţiei absolvenţilor ULIM în câmpul </a:t>
            </a:r>
            <a:r>
              <a:rPr lang="ro-RO" sz="4000" b="1" dirty="0" smtClean="0">
                <a:solidFill>
                  <a:srgbClr val="002060"/>
                </a:solidFill>
              </a:rPr>
              <a:t>muncii</a:t>
            </a:r>
            <a:br>
              <a:rPr lang="ro-RO" sz="4000" b="1" dirty="0" smtClean="0">
                <a:solidFill>
                  <a:srgbClr val="002060"/>
                </a:solidFill>
              </a:rPr>
            </a:br>
            <a:r>
              <a:rPr lang="ro-RO" sz="4000" b="1" dirty="0" smtClean="0">
                <a:solidFill>
                  <a:srgbClr val="002060"/>
                </a:solidFill>
              </a:rPr>
              <a:t/>
            </a:r>
            <a:br>
              <a:rPr lang="ro-RO" sz="4000" b="1" dirty="0" smtClean="0">
                <a:solidFill>
                  <a:srgbClr val="002060"/>
                </a:solidFill>
              </a:rPr>
            </a:br>
            <a:r>
              <a:rPr lang="ro-RO" sz="4000" b="1" dirty="0" smtClean="0">
                <a:solidFill>
                  <a:srgbClr val="002060"/>
                </a:solidFill>
              </a:rPr>
              <a:t>Informație </a:t>
            </a:r>
            <a:r>
              <a:rPr lang="ro-RO" sz="4000" b="1" dirty="0" smtClean="0">
                <a:solidFill>
                  <a:srgbClr val="002060"/>
                </a:solidFill>
              </a:rPr>
              <a:t>privind </a:t>
            </a:r>
            <a:r>
              <a:rPr lang="ro-RO" sz="4000" b="1" dirty="0" smtClean="0">
                <a:solidFill>
                  <a:srgbClr val="002060"/>
                </a:solidFill>
              </a:rPr>
              <a:t>angajabilitatea absolvenților a.u. </a:t>
            </a:r>
            <a:r>
              <a:rPr lang="ro-RO" sz="4000" b="1" dirty="0" smtClean="0">
                <a:solidFill>
                  <a:srgbClr val="002060"/>
                </a:solidFill>
              </a:rPr>
              <a:t>2019-2020</a:t>
            </a:r>
            <a:r>
              <a:rPr lang="ro-RO" sz="4000" b="1" dirty="0">
                <a:solidFill>
                  <a:srgbClr val="002060"/>
                </a:solidFill>
              </a:rPr>
              <a:t/>
            </a:r>
            <a:br>
              <a:rPr lang="ro-RO" sz="4000" b="1" dirty="0">
                <a:solidFill>
                  <a:srgbClr val="002060"/>
                </a:solidFill>
              </a:rPr>
            </a:br>
            <a:r>
              <a:rPr lang="ro-RO" sz="4000" b="1" dirty="0">
                <a:solidFill>
                  <a:srgbClr val="002060"/>
                </a:solidFill>
              </a:rPr>
              <a:t/>
            </a:r>
            <a:br>
              <a:rPr lang="ro-RO" sz="4000" b="1" dirty="0">
                <a:solidFill>
                  <a:srgbClr val="002060"/>
                </a:solidFill>
              </a:rPr>
            </a:b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4099" name="Подзаголовок 4"/>
          <p:cNvSpPr>
            <a:spLocks noGrp="1"/>
          </p:cNvSpPr>
          <p:nvPr>
            <p:ph type="subTitle" idx="1"/>
          </p:nvPr>
        </p:nvSpPr>
        <p:spPr bwMode="auto">
          <a:xfrm>
            <a:off x="407368" y="3933056"/>
            <a:ext cx="11449271" cy="24482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ro-RO" altLang="en-US" sz="2000" b="1" dirty="0">
                <a:solidFill>
                  <a:srgbClr val="002060"/>
                </a:solidFill>
              </a:rPr>
              <a:t>A pregătit: </a:t>
            </a:r>
          </a:p>
          <a:p>
            <a:pPr algn="r"/>
            <a:r>
              <a:rPr lang="ro-RO" altLang="en-US" sz="1800" b="1" dirty="0">
                <a:solidFill>
                  <a:srgbClr val="002060"/>
                </a:solidFill>
              </a:rPr>
              <a:t>Svetlana Rusnac, dr., conf. univ.</a:t>
            </a:r>
            <a:endParaRPr lang="en-US" altLang="en-US" sz="1800" b="1" dirty="0">
              <a:solidFill>
                <a:srgbClr val="002060"/>
              </a:solidFill>
            </a:endParaRPr>
          </a:p>
          <a:p>
            <a:pPr algn="r"/>
            <a:r>
              <a:rPr lang="ro-RO" altLang="en-US" sz="2000" b="1" dirty="0" smtClean="0">
                <a:solidFill>
                  <a:srgbClr val="002060"/>
                </a:solidFill>
              </a:rPr>
              <a:t>Pentru elaborarea raportului au fost utilizate date căpătate prin aplicarea </a:t>
            </a:r>
            <a:r>
              <a:rPr lang="ro-RO" altLang="en-US" sz="2000" b="1" dirty="0">
                <a:solidFill>
                  <a:srgbClr val="002060"/>
                </a:solidFill>
              </a:rPr>
              <a:t>chestionarului online „Sondaj anonim privind angajarea absolvenților ULIM în câmpul </a:t>
            </a:r>
            <a:r>
              <a:rPr lang="ro-RO" altLang="en-US" sz="2000" b="1" dirty="0" smtClean="0">
                <a:solidFill>
                  <a:srgbClr val="002060"/>
                </a:solidFill>
              </a:rPr>
              <a:t>muncii”. Chestionarul a fost distribuit online și completat de </a:t>
            </a:r>
            <a:r>
              <a:rPr lang="ro-RO" altLang="en-US" sz="2000" b="1" dirty="0" err="1" smtClean="0">
                <a:solidFill>
                  <a:srgbClr val="002060"/>
                </a:solidFill>
              </a:rPr>
              <a:t>abosolvenți</a:t>
            </a:r>
            <a:r>
              <a:rPr lang="ro-RO" altLang="en-US" sz="2000" b="1" dirty="0" smtClean="0">
                <a:solidFill>
                  <a:srgbClr val="002060"/>
                </a:solidFill>
              </a:rPr>
              <a:t> în perioada 20.04-20.06. 2021 </a:t>
            </a:r>
            <a:endParaRPr lang="ro-RO" altLang="en-US" sz="2000" b="1" dirty="0">
              <a:solidFill>
                <a:srgbClr val="002060"/>
              </a:solidFill>
            </a:endParaRPr>
          </a:p>
          <a:p>
            <a:pPr algn="r"/>
            <a:endParaRPr lang="ro-RO" altLang="en-US" b="1" dirty="0" smtClean="0">
              <a:solidFill>
                <a:srgbClr val="002060"/>
              </a:solidFill>
            </a:endParaRPr>
          </a:p>
          <a:p>
            <a:pPr algn="r"/>
            <a:endParaRPr lang="ru-RU" altLang="en-US" b="1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Traseu post absolvire </a:t>
            </a:r>
            <a:r>
              <a:rPr lang="ro-RO" dirty="0" smtClean="0"/>
              <a:t>masterat</a:t>
            </a:r>
            <a:endParaRPr lang="ru-RU" dirty="0"/>
          </a:p>
        </p:txBody>
      </p:sp>
      <p:graphicFrame>
        <p:nvGraphicFramePr>
          <p:cNvPr id="5" name="Substituent conținut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56979444"/>
              </p:ext>
            </p:extLst>
          </p:nvPr>
        </p:nvGraphicFramePr>
        <p:xfrm>
          <a:off x="623392" y="1268760"/>
          <a:ext cx="10887075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45952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784976" cy="778098"/>
          </a:xfrm>
        </p:spPr>
        <p:txBody>
          <a:bodyPr/>
          <a:lstStyle/>
          <a:p>
            <a:r>
              <a:rPr lang="ro-RO" sz="3200" dirty="0"/>
              <a:t>Traseu post absolvire </a:t>
            </a:r>
            <a:r>
              <a:rPr lang="ro-RO" sz="3200" dirty="0" smtClean="0"/>
              <a:t>licență</a:t>
            </a:r>
            <a:endParaRPr lang="ru-RU" sz="3200" dirty="0"/>
          </a:p>
        </p:txBody>
      </p:sp>
      <p:graphicFrame>
        <p:nvGraphicFramePr>
          <p:cNvPr id="4" name="Substituent conținut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242752990"/>
              </p:ext>
            </p:extLst>
          </p:nvPr>
        </p:nvGraphicFramePr>
        <p:xfrm>
          <a:off x="335360" y="980729"/>
          <a:ext cx="11521280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8268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u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Traseu post absolvire </a:t>
            </a:r>
            <a:r>
              <a:rPr lang="ro-RO" dirty="0" smtClean="0"/>
              <a:t>masterat</a:t>
            </a:r>
            <a:endParaRPr lang="ru-RU" dirty="0"/>
          </a:p>
        </p:txBody>
      </p:sp>
      <p:graphicFrame>
        <p:nvGraphicFramePr>
          <p:cNvPr id="9" name="Substituent conținut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0177384"/>
              </p:ext>
            </p:extLst>
          </p:nvPr>
        </p:nvGraphicFramePr>
        <p:xfrm>
          <a:off x="609600" y="1052737"/>
          <a:ext cx="109728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8723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551384" y="188640"/>
            <a:ext cx="11089232" cy="10801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200" dirty="0"/>
              <a:t>Detalii privind angajarea – conformitate cu domeniul de formare </a:t>
            </a:r>
            <a:r>
              <a:rPr lang="ro-RO" altLang="ru-RU" sz="3200" dirty="0" smtClean="0"/>
              <a:t>profesională la programul de licență</a:t>
            </a:r>
            <a:endParaRPr lang="en-US" altLang="ru-RU" sz="3200" dirty="0"/>
          </a:p>
        </p:txBody>
      </p:sp>
      <p:graphicFrame>
        <p:nvGraphicFramePr>
          <p:cNvPr id="5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746729975"/>
              </p:ext>
            </p:extLst>
          </p:nvPr>
        </p:nvGraphicFramePr>
        <p:xfrm>
          <a:off x="609600" y="1340768"/>
          <a:ext cx="11247438" cy="4785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/>
          <a:lstStyle/>
          <a:p>
            <a:r>
              <a:rPr lang="ro-RO" altLang="ru-RU" sz="2400" dirty="0"/>
              <a:t>Detalii privind angajarea – conformitate cu domeniul de formare profesională la programul de </a:t>
            </a:r>
            <a:r>
              <a:rPr lang="ro-RO" altLang="ru-RU" sz="2400" dirty="0" smtClean="0"/>
              <a:t>masterat</a:t>
            </a:r>
            <a:endParaRPr lang="ru-RU" sz="24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261987125"/>
              </p:ext>
            </p:extLst>
          </p:nvPr>
        </p:nvGraphicFramePr>
        <p:xfrm>
          <a:off x="407368" y="1124744"/>
          <a:ext cx="11377264" cy="43924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4417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600" dirty="0"/>
              <a:t>C</a:t>
            </a:r>
            <a:r>
              <a:rPr lang="ro-RO" altLang="ru-RU" sz="3600" dirty="0" smtClean="0"/>
              <a:t>ompetențe </a:t>
            </a:r>
            <a:r>
              <a:rPr lang="ro-RO" altLang="ru-RU" sz="3600" dirty="0"/>
              <a:t>care contribuie la angajarea cu succes în câmpul </a:t>
            </a:r>
            <a:r>
              <a:rPr lang="ro-RO" altLang="ru-RU" sz="3600" dirty="0" smtClean="0"/>
              <a:t>muncii – au dezvoltat la universitate</a:t>
            </a:r>
            <a:endParaRPr lang="ru-RU" altLang="ru-RU" sz="3600" dirty="0"/>
          </a:p>
        </p:txBody>
      </p:sp>
      <p:graphicFrame>
        <p:nvGraphicFramePr>
          <p:cNvPr id="3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3604210"/>
              </p:ext>
            </p:extLst>
          </p:nvPr>
        </p:nvGraphicFramePr>
        <p:xfrm>
          <a:off x="609600" y="1417640"/>
          <a:ext cx="11103024" cy="45659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5687">
                  <a:extLst>
                    <a:ext uri="{9D8B030D-6E8A-4147-A177-3AD203B41FA5}">
                      <a16:colId xmlns:a16="http://schemas.microsoft.com/office/drawing/2014/main" xmlns="" val="4037846533"/>
                    </a:ext>
                  </a:extLst>
                </a:gridCol>
                <a:gridCol w="9437337">
                  <a:extLst>
                    <a:ext uri="{9D8B030D-6E8A-4147-A177-3AD203B41FA5}">
                      <a16:colId xmlns:a16="http://schemas.microsoft.com/office/drawing/2014/main" xmlns="" val="1462607876"/>
                    </a:ext>
                  </a:extLst>
                </a:gridCol>
              </a:tblGrid>
              <a:tr h="300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Am învățat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b="1" dirty="0">
                          <a:effectLst/>
                        </a:rPr>
                        <a:t>Competențe – </a:t>
                      </a:r>
                      <a:r>
                        <a:rPr lang="ro-RO" sz="2000" b="1" dirty="0">
                          <a:solidFill>
                            <a:srgbClr val="FF0000"/>
                          </a:solidFill>
                          <a:effectLst/>
                        </a:rPr>
                        <a:t>hard</a:t>
                      </a:r>
                      <a:r>
                        <a:rPr lang="ro-RO" sz="2000" b="1" dirty="0">
                          <a:effectLst/>
                        </a:rPr>
                        <a:t> și </a:t>
                      </a:r>
                      <a:r>
                        <a:rPr lang="ro-RO" sz="20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soft</a:t>
                      </a:r>
                      <a:endParaRPr lang="ru-RU" sz="20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85685102"/>
                  </a:ext>
                </a:extLst>
              </a:tr>
              <a:tr h="2687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rgbClr val="FF0000"/>
                          </a:solidFill>
                          <a:effectLst/>
                        </a:rPr>
                        <a:t>71%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Cunoașterea aprofundata a propriului domeniu de studiu / a propriei specializări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93330891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61%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Abilitatea de a lucra în echipa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01453605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5</a:t>
                      </a:r>
                      <a:r>
                        <a:rPr lang="ro-RO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7%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Abilitatea de a coordona activități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44850363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59%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Abilitatea de a acumula rapid noi cunoștinte 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41219261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rgbClr val="FF0000"/>
                          </a:solidFill>
                          <a:effectLst/>
                        </a:rPr>
                        <a:t>57%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Abilitatea de a veni cu idei și soluții noi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24829300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solidFill>
                            <a:srgbClr val="FF0000"/>
                          </a:solidFill>
                          <a:effectLst/>
                        </a:rPr>
                        <a:t>50%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Abilitatea de a elabora rapoarte, note sau alte documente 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55632405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52%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Abilitatea de a acționa bine în condiții de stres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87266481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46%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Abilitatea de a gestiona eficient timpul de lucru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62625261"/>
                  </a:ext>
                </a:extLst>
              </a:tr>
              <a:tr h="300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38%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Abilitatea de a-ți face punctul de vedere înteles de catre ceilalți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08681709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</a:rPr>
                        <a:t>38%</a:t>
                      </a:r>
                      <a:endParaRPr lang="ru-RU" sz="18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Abilitatea de a negocia în mod eficace 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1798473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rgbClr val="FF0000"/>
                          </a:solidFill>
                          <a:effectLst/>
                        </a:rPr>
                        <a:t>38%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Cunoașterea altor domenii sau discipline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08426763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rgbClr val="FF0000"/>
                          </a:solidFill>
                          <a:effectLst/>
                        </a:rPr>
                        <a:t>37%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>
                          <a:effectLst/>
                        </a:rPr>
                        <a:t>Abilitatea de a scrie și de a conversa într-o limbă straină </a:t>
                      </a:r>
                      <a:endParaRPr lang="ru-RU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42327182"/>
                  </a:ext>
                </a:extLst>
              </a:tr>
              <a:tr h="300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 smtClean="0">
                          <a:solidFill>
                            <a:srgbClr val="FF0000"/>
                          </a:solidFill>
                          <a:effectLst/>
                        </a:rPr>
                        <a:t>34%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000" dirty="0">
                          <a:effectLst/>
                        </a:rPr>
                        <a:t>Abilitatea de a utiliza calculatorul și de a naviga pe internet </a:t>
                      </a:r>
                      <a:endParaRPr lang="ru-RU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9374824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600" dirty="0"/>
              <a:t>C</a:t>
            </a:r>
            <a:r>
              <a:rPr lang="ro-RO" altLang="ru-RU" sz="3600" dirty="0" smtClean="0"/>
              <a:t>ompetențe </a:t>
            </a:r>
            <a:r>
              <a:rPr lang="ro-RO" altLang="ru-RU" sz="3600" dirty="0"/>
              <a:t>care contribuie la angajarea cu succes în câmpul </a:t>
            </a:r>
            <a:r>
              <a:rPr lang="ro-RO" altLang="ru-RU" sz="3600" dirty="0" smtClean="0"/>
              <a:t>muncii – au contribuit la angajare</a:t>
            </a:r>
            <a:endParaRPr lang="ru-RU" altLang="ru-RU" sz="3600" dirty="0"/>
          </a:p>
        </p:txBody>
      </p:sp>
      <p:graphicFrame>
        <p:nvGraphicFramePr>
          <p:cNvPr id="5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1917421"/>
              </p:ext>
            </p:extLst>
          </p:nvPr>
        </p:nvGraphicFramePr>
        <p:xfrm>
          <a:off x="609600" y="1417640"/>
          <a:ext cx="11103024" cy="48107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65687">
                  <a:extLst>
                    <a:ext uri="{9D8B030D-6E8A-4147-A177-3AD203B41FA5}">
                      <a16:colId xmlns:a16="http://schemas.microsoft.com/office/drawing/2014/main" xmlns="" val="4037846533"/>
                    </a:ext>
                  </a:extLst>
                </a:gridCol>
                <a:gridCol w="9437337">
                  <a:extLst>
                    <a:ext uri="{9D8B030D-6E8A-4147-A177-3AD203B41FA5}">
                      <a16:colId xmlns:a16="http://schemas.microsoft.com/office/drawing/2014/main" xmlns="" val="1462607876"/>
                    </a:ext>
                  </a:extLst>
                </a:gridCol>
              </a:tblGrid>
              <a:tr h="300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M-a ajutat</a:t>
                      </a:r>
                      <a:endParaRPr lang="ru-RU" sz="2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Competențe – </a:t>
                      </a:r>
                      <a:r>
                        <a:rPr lang="ro-RO" sz="22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hard</a:t>
                      </a:r>
                      <a:r>
                        <a:rPr lang="ro-RO" sz="22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 și </a:t>
                      </a:r>
                      <a:r>
                        <a:rPr lang="ro-RO" sz="2200" b="1">
                          <a:solidFill>
                            <a:srgbClr val="1F4E79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soft</a:t>
                      </a:r>
                      <a:endParaRPr lang="ru-RU" sz="22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685685102"/>
                  </a:ext>
                </a:extLst>
              </a:tr>
              <a:tr h="2687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57%</a:t>
                      </a:r>
                      <a:endParaRPr lang="ru-RU" sz="2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Cunoașterea aprofundata a propriului domeniu de studiu / a propriei specializări </a:t>
                      </a:r>
                      <a:endParaRPr lang="ru-RU" sz="2100" b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193330891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58%</a:t>
                      </a:r>
                      <a:endParaRPr lang="ru-RU" sz="21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lucra în echipa </a:t>
                      </a:r>
                      <a:endParaRPr lang="ru-RU" sz="2100" b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01453605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54%</a:t>
                      </a:r>
                      <a:endParaRPr lang="ru-RU" sz="21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acționa bine în condiții de stres </a:t>
                      </a:r>
                      <a:endParaRPr lang="ru-RU" sz="2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44850363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52%</a:t>
                      </a:r>
                      <a:endParaRPr lang="ru-RU" sz="21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acumula rapid noi cunoștinte </a:t>
                      </a:r>
                      <a:endParaRPr lang="ru-RU" sz="2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941219261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43%</a:t>
                      </a:r>
                      <a:endParaRPr lang="ru-RU" sz="21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coordona activități </a:t>
                      </a:r>
                      <a:endParaRPr lang="ru-RU" sz="2100" b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24829300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44%</a:t>
                      </a:r>
                      <a:endParaRPr lang="ru-RU" sz="2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veni cu idei și soluții noi </a:t>
                      </a:r>
                      <a:endParaRPr lang="ru-RU" sz="2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55632405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42%</a:t>
                      </a:r>
                      <a:endParaRPr lang="ru-RU" sz="21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gestiona eficient timpul de lucru </a:t>
                      </a:r>
                      <a:endParaRPr lang="ru-RU" sz="2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687266481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36%</a:t>
                      </a:r>
                      <a:endParaRPr lang="ru-RU" sz="21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a-ți face punctul de vedere înteles de catre ceilalți </a:t>
                      </a:r>
                      <a:endParaRPr lang="ru-RU" sz="2100" b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962625261"/>
                  </a:ext>
                </a:extLst>
              </a:tr>
              <a:tr h="300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34%</a:t>
                      </a:r>
                      <a:endParaRPr lang="ru-RU" sz="2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elabora rapoarte, note sau alte documente </a:t>
                      </a:r>
                      <a:endParaRPr lang="ru-RU" sz="2100" b="1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608681709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32%</a:t>
                      </a:r>
                      <a:endParaRPr lang="ru-RU" sz="2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Cunoașterea altor domenii sau discipline </a:t>
                      </a:r>
                      <a:endParaRPr lang="ru-RU" sz="2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31798473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45%</a:t>
                      </a:r>
                      <a:endParaRPr lang="ru-RU" sz="2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utiliza calculatorul și de a naviga pe internet </a:t>
                      </a:r>
                      <a:endParaRPr lang="ru-RU" sz="2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08426763"/>
                  </a:ext>
                </a:extLst>
              </a:tr>
              <a:tr h="28969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56%</a:t>
                      </a:r>
                      <a:endParaRPr lang="ru-RU" sz="21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scrie și de a conversa într-o limbă straină </a:t>
                      </a:r>
                      <a:endParaRPr lang="ru-RU" sz="2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42327182"/>
                  </a:ext>
                </a:extLst>
              </a:tr>
              <a:tr h="30088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32%</a:t>
                      </a:r>
                      <a:endParaRPr lang="ru-RU" sz="21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Abilitatea de a negocia în mod eficace </a:t>
                      </a:r>
                      <a:endParaRPr lang="ru-RU" sz="2100" b="1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793748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83504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400" y="1988840"/>
            <a:ext cx="10972800" cy="1800200"/>
          </a:xfrm>
        </p:spPr>
        <p:txBody>
          <a:bodyPr/>
          <a:lstStyle/>
          <a:p>
            <a:r>
              <a:rPr lang="ro-RO" dirty="0" smtClean="0"/>
              <a:t>Angajabilitatea absolvenților programelor de licență și masterat – pe facultăți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16141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1384" y="2348880"/>
            <a:ext cx="10972800" cy="1143000"/>
          </a:xfrm>
        </p:spPr>
        <p:txBody>
          <a:bodyPr/>
          <a:lstStyle/>
          <a:p>
            <a:r>
              <a:rPr lang="ro-RO" dirty="0" smtClean="0"/>
              <a:t>Facultatea Drept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24786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 bwMode="auto">
          <a:xfrm>
            <a:off x="263352" y="274638"/>
            <a:ext cx="11665296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Drept </a:t>
            </a:r>
            <a:r>
              <a:rPr lang="ro-RO" altLang="en-US" sz="2800" b="1" dirty="0" smtClean="0"/>
              <a:t>–24 </a:t>
            </a:r>
            <a:r>
              <a:rPr lang="ro-RO" sz="2800" b="1" dirty="0" smtClean="0"/>
              <a:t>absolvenți </a:t>
            </a:r>
            <a:r>
              <a:rPr lang="ro-RO" sz="2800" b="1" dirty="0"/>
              <a:t>ai programului de </a:t>
            </a:r>
            <a:r>
              <a:rPr lang="ro-RO" sz="2800" b="1" dirty="0" smtClean="0"/>
              <a:t>licență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83814491"/>
              </p:ext>
            </p:extLst>
          </p:nvPr>
        </p:nvGraphicFramePr>
        <p:xfrm>
          <a:off x="407368" y="908720"/>
          <a:ext cx="11521280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2"/>
          <p:cNvSpPr>
            <a:spLocks noGrp="1"/>
          </p:cNvSpPr>
          <p:nvPr>
            <p:ph type="title"/>
          </p:nvPr>
        </p:nvSpPr>
        <p:spPr bwMode="auto">
          <a:xfrm>
            <a:off x="1524000" y="274638"/>
            <a:ext cx="9036050" cy="1325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/>
              <a:t>FIŞA DE URMĂRIRE A INSERŢIEI PROFESIONALE A ABSOLVENŢILOR PE PIAŢA MUNCII</a:t>
            </a:r>
            <a:br>
              <a:rPr lang="ro-RO" altLang="en-US" sz="2800" b="1"/>
            </a:br>
            <a:r>
              <a:rPr lang="ro-RO" altLang="en-US" sz="2800" b="1"/>
              <a:t>Conținut</a:t>
            </a:r>
            <a:endParaRPr lang="ru-RU" altLang="en-US" sz="2800" b="1">
              <a:cs typeface="Times New Roman" panose="02020603050405020304" pitchFamily="18" charset="0"/>
            </a:endParaRPr>
          </a:p>
        </p:txBody>
      </p:sp>
      <p:sp>
        <p:nvSpPr>
          <p:cNvPr id="6147" name="Объект 1"/>
          <p:cNvSpPr>
            <a:spLocks noGrp="1"/>
          </p:cNvSpPr>
          <p:nvPr>
            <p:ph idx="1"/>
          </p:nvPr>
        </p:nvSpPr>
        <p:spPr bwMode="auto">
          <a:xfrm>
            <a:off x="263352" y="1600201"/>
            <a:ext cx="11593288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buFontTx/>
              <a:buAutoNum type="arabicPeriod"/>
            </a:pPr>
            <a:r>
              <a:rPr lang="ro-RO" altLang="ru-RU" sz="2600" b="1" dirty="0"/>
              <a:t>Facultatea absolvită în cadrul ULIM/programul de studii </a:t>
            </a:r>
          </a:p>
          <a:p>
            <a:pPr marL="514350" indent="-514350">
              <a:buFontTx/>
              <a:buAutoNum type="arabicPeriod"/>
            </a:pPr>
            <a:r>
              <a:rPr lang="ro-RO" altLang="ru-RU" sz="2600" b="1" dirty="0"/>
              <a:t>Preocupările de bază după absolvirea studiilor de licență - masterat</a:t>
            </a:r>
          </a:p>
          <a:p>
            <a:pPr marL="514350" indent="-514350">
              <a:buFontTx/>
              <a:buAutoNum type="arabicPeriod"/>
            </a:pPr>
            <a:r>
              <a:rPr lang="ro-RO" altLang="en-US" sz="2600" b="1" dirty="0">
                <a:cs typeface="Times New Roman" panose="02020603050405020304" pitchFamily="18" charset="0"/>
              </a:rPr>
              <a:t>Detalii despre angajare în câmpul muncii</a:t>
            </a:r>
          </a:p>
          <a:p>
            <a:pPr marL="514350" indent="-514350">
              <a:buFontTx/>
              <a:buAutoNum type="arabicPeriod"/>
            </a:pPr>
            <a:r>
              <a:rPr lang="ro-RO" altLang="en-US" sz="2600" b="1" dirty="0">
                <a:cs typeface="Times New Roman" panose="02020603050405020304" pitchFamily="18" charset="0"/>
              </a:rPr>
              <a:t>Cunoștințele, abilitățile și competențele care au facilitat procesul angajării în câmpul muncii și contribuie la succesul </a:t>
            </a:r>
            <a:r>
              <a:rPr lang="ro-RO" altLang="en-US" sz="2600" b="1" dirty="0" smtClean="0">
                <a:cs typeface="Times New Roman" panose="02020603050405020304" pitchFamily="18" charset="0"/>
              </a:rPr>
              <a:t>profesional</a:t>
            </a:r>
          </a:p>
          <a:p>
            <a:pPr marL="514350" indent="-514350">
              <a:buFontTx/>
              <a:buAutoNum type="arabicPeriod"/>
            </a:pPr>
            <a:r>
              <a:rPr lang="ro-RO" altLang="en-US" sz="2600" b="1" dirty="0" smtClean="0">
                <a:cs typeface="Times New Roman" panose="02020603050405020304" pitchFamily="18" charset="0"/>
              </a:rPr>
              <a:t>Datele privind angajabilitatea absolvenților anului universitar </a:t>
            </a:r>
            <a:r>
              <a:rPr lang="ro-RO" altLang="en-US" sz="2600" b="1" dirty="0" smtClean="0">
                <a:cs typeface="Times New Roman" panose="02020603050405020304" pitchFamily="18" charset="0"/>
              </a:rPr>
              <a:t>2019-2020 </a:t>
            </a:r>
            <a:r>
              <a:rPr lang="ro-RO" altLang="en-US" sz="2600" b="1" dirty="0" smtClean="0"/>
              <a:t>au căpătate </a:t>
            </a:r>
            <a:r>
              <a:rPr lang="ro-RO" altLang="en-US" sz="2600" b="1" dirty="0"/>
              <a:t>prin aplicarea chestionarului online „Sondaj anonim privind angajarea absolvenților ULIM în câmpul muncii</a:t>
            </a:r>
            <a:r>
              <a:rPr lang="ro-RO" altLang="en-US" sz="2600" b="1" dirty="0" smtClean="0"/>
              <a:t>”.</a:t>
            </a:r>
            <a:endParaRPr lang="ro-RO" altLang="en-US" sz="2600" b="1" dirty="0"/>
          </a:p>
          <a:p>
            <a:pPr marL="514350" indent="-514350">
              <a:buFontTx/>
              <a:buAutoNum type="arabicPeriod"/>
            </a:pPr>
            <a:endParaRPr lang="ru-RU" altLang="en-US" sz="2800" b="1" dirty="0"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ru-RU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3855539"/>
              </p:ext>
            </p:extLst>
          </p:nvPr>
        </p:nvGraphicFramePr>
        <p:xfrm>
          <a:off x="407988" y="260350"/>
          <a:ext cx="10801202" cy="65071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7366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28803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Program de 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Facultatea Drept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902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RM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hotare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timpul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studiilor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41,7%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Neangajați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8,3%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sectorul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public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45,5%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sectorul privat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54,5%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conform specialității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14</a:t>
                      </a:r>
                      <a:endParaRPr lang="ru-RU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domeniu conex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76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alt domenu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9,4%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58,3%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8,4%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Angajați, 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28633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191344" y="274638"/>
            <a:ext cx="11737304" cy="56207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Drept </a:t>
            </a:r>
            <a:r>
              <a:rPr lang="ro-RO" altLang="en-US" sz="2800" b="1" dirty="0" smtClean="0"/>
              <a:t>– </a:t>
            </a:r>
            <a:r>
              <a:rPr lang="ro-RO" sz="2800" b="1" dirty="0" smtClean="0"/>
              <a:t>15 </a:t>
            </a:r>
            <a:r>
              <a:rPr lang="ro-RO" sz="2800" b="1" dirty="0"/>
              <a:t>absolvenți ai programului de </a:t>
            </a:r>
            <a:r>
              <a:rPr lang="ro-RO" sz="2800" b="1" dirty="0" smtClean="0"/>
              <a:t>master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3" name="Substituent conținut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76773417"/>
              </p:ext>
            </p:extLst>
          </p:nvPr>
        </p:nvGraphicFramePr>
        <p:xfrm>
          <a:off x="335360" y="836712"/>
          <a:ext cx="11593287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0849872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7511634"/>
              </p:ext>
            </p:extLst>
          </p:nvPr>
        </p:nvGraphicFramePr>
        <p:xfrm>
          <a:off x="263353" y="-2"/>
          <a:ext cx="11593287" cy="68203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85105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154091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154091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37823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master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Facultatea Drept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782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78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903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RM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78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hotare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78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timpul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studiilor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378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8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6,7%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378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Neangajați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8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sectorul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public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64,7%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78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sectorul privat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78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conform specialității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</a:t>
                      </a:r>
                      <a:endParaRPr lang="ru-RU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64,7%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78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domeniu conex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78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alt domenu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378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378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782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7823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Angajați, 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76,7%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55475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1384" y="2780928"/>
            <a:ext cx="10972800" cy="1143000"/>
          </a:xfrm>
        </p:spPr>
        <p:txBody>
          <a:bodyPr/>
          <a:lstStyle/>
          <a:p>
            <a:r>
              <a:rPr lang="ro-RO" dirty="0" smtClean="0"/>
              <a:t>Facultatea Științe Economice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51349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263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Științe Economice – </a:t>
            </a:r>
            <a:r>
              <a:rPr lang="ro-RO" sz="2800" b="1" dirty="0" smtClean="0"/>
              <a:t>56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licență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1600201"/>
            <a:ext cx="109728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961740812"/>
              </p:ext>
            </p:extLst>
          </p:nvPr>
        </p:nvGraphicFramePr>
        <p:xfrm>
          <a:off x="609600" y="1201020"/>
          <a:ext cx="11319048" cy="53243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08755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7215836"/>
              </p:ext>
            </p:extLst>
          </p:nvPr>
        </p:nvGraphicFramePr>
        <p:xfrm>
          <a:off x="119336" y="188913"/>
          <a:ext cx="11809311" cy="65071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20851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194230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194230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28803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 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Facultatea Științe Economice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56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902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RM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46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82,1%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hotare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17,9%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timpul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studiilor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55,4%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28,6%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10,7%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Neangajați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5,3%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sectorul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public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22,6%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sectorul privat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77,4%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conform specialității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34</a:t>
                      </a:r>
                      <a:endParaRPr lang="ru-RU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64,2%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domeniu conex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20,8%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76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alt domenu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55,4%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Angajați, 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39,3%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7418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263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Științe Economice – </a:t>
            </a:r>
            <a:r>
              <a:rPr lang="ro-RO" sz="2800" b="1" dirty="0" smtClean="0"/>
              <a:t>36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masterat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335360" y="1340768"/>
            <a:ext cx="11593288" cy="51845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7" name="Substituent conținu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53622278"/>
              </p:ext>
            </p:extLst>
          </p:nvPr>
        </p:nvGraphicFramePr>
        <p:xfrm>
          <a:off x="839416" y="1268760"/>
          <a:ext cx="11017224" cy="51849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83810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6785522"/>
              </p:ext>
            </p:extLst>
          </p:nvPr>
        </p:nvGraphicFramePr>
        <p:xfrm>
          <a:off x="263525" y="188913"/>
          <a:ext cx="11809311" cy="65071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420851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194230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194230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28803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masterat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Facultatea Științe Economice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36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902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RM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32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88,9%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hotare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11,1%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timpul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studiilor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66,7%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16,7%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5,5%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Neangajați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11,1%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sectorul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public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18,8%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sectorul privat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81,2%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conform specialității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25</a:t>
                      </a:r>
                      <a:endParaRPr lang="ru-RU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78,1%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domeniu conex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15,6%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76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alt domenu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2,8%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Angajați, 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55,6%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18203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1384" y="2636912"/>
            <a:ext cx="10972800" cy="1143000"/>
          </a:xfrm>
        </p:spPr>
        <p:txBody>
          <a:bodyPr/>
          <a:lstStyle/>
          <a:p>
            <a:r>
              <a:rPr lang="ro-RO" dirty="0" smtClean="0"/>
              <a:t>Facultatea Biomedicină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995974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Biomedicină – </a:t>
            </a:r>
            <a:r>
              <a:rPr lang="ro-RO" sz="2800" b="1" dirty="0" smtClean="0"/>
              <a:t>30 </a:t>
            </a:r>
            <a:r>
              <a:rPr lang="ro-RO" sz="2800" b="1" dirty="0"/>
              <a:t>absolvenți ai programului de </a:t>
            </a:r>
            <a:r>
              <a:rPr lang="ro-RO" sz="2800" b="1" dirty="0" smtClean="0"/>
              <a:t>licență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3" name="Substituent conținut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149082137"/>
              </p:ext>
            </p:extLst>
          </p:nvPr>
        </p:nvGraphicFramePr>
        <p:xfrm>
          <a:off x="263525" y="1268760"/>
          <a:ext cx="11318875" cy="48574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2410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xfrm>
            <a:off x="119336" y="274639"/>
            <a:ext cx="11665295" cy="9937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3200" dirty="0"/>
              <a:t>Modalitatea de colectare a </a:t>
            </a:r>
            <a:r>
              <a:rPr lang="ro-RO" altLang="en-US" sz="3200" dirty="0" smtClean="0"/>
              <a:t>informației</a:t>
            </a:r>
            <a:br>
              <a:rPr lang="ro-RO" altLang="en-US" sz="3200" dirty="0" smtClean="0"/>
            </a:br>
            <a:r>
              <a:rPr lang="ro-RO" altLang="en-US" sz="3200" dirty="0" smtClean="0"/>
              <a:t>și nr. participanți la sondaj </a:t>
            </a:r>
            <a:endParaRPr lang="en-US" altLang="en-US" sz="3200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11939170"/>
              </p:ext>
            </p:extLst>
          </p:nvPr>
        </p:nvGraphicFramePr>
        <p:xfrm>
          <a:off x="407368" y="1052736"/>
          <a:ext cx="1137726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Five Hacks for Google Forms • TechNotes Blo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2318" y="1268414"/>
            <a:ext cx="1091630" cy="804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7132843"/>
              </p:ext>
            </p:extLst>
          </p:nvPr>
        </p:nvGraphicFramePr>
        <p:xfrm>
          <a:off x="1055440" y="260648"/>
          <a:ext cx="10801202" cy="64756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87366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006918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28803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Program de 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Facultatea Biomedicină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RM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80%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hotare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20%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timpul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studiilor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26,7%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2487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6,7%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Neangajați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13,3%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sectorul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public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15,4%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sectorul privat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84,6%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conform specialității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16</a:t>
                      </a:r>
                      <a:endParaRPr lang="ru-RU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61,5%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61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domeniu conex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30,8%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764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alt domenu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7,7%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241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1711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6,7%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104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6,7%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104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Angajați, 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02973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altLang="en-US" sz="3600" b="1" dirty="0"/>
              <a:t>Facultatea Biomedicină – </a:t>
            </a:r>
            <a:r>
              <a:rPr lang="ro-RO" sz="3600" b="1" dirty="0" smtClean="0"/>
              <a:t>10 </a:t>
            </a:r>
            <a:r>
              <a:rPr lang="ro-RO" sz="3600" b="1" dirty="0"/>
              <a:t>absolvenți ai </a:t>
            </a:r>
            <a:r>
              <a:rPr lang="ro-RO" sz="3600" b="1" dirty="0" smtClean="0"/>
              <a:t>programelor </a:t>
            </a:r>
            <a:r>
              <a:rPr lang="ro-RO" sz="3600" b="1" dirty="0"/>
              <a:t>de </a:t>
            </a:r>
            <a:r>
              <a:rPr lang="ro-RO" sz="3600" b="1" dirty="0" smtClean="0"/>
              <a:t>master </a:t>
            </a:r>
            <a:r>
              <a:rPr lang="ro-RO" sz="3600" b="1" dirty="0"/>
              <a:t>(în %)</a:t>
            </a:r>
            <a:endParaRPr lang="ru-RU" sz="3600" dirty="0"/>
          </a:p>
        </p:txBody>
      </p:sp>
      <p:graphicFrame>
        <p:nvGraphicFramePr>
          <p:cNvPr id="4" name="Substituent conținut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7253757"/>
              </p:ext>
            </p:extLst>
          </p:nvPr>
        </p:nvGraphicFramePr>
        <p:xfrm>
          <a:off x="609600" y="1600200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807989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9087447"/>
              </p:ext>
            </p:extLst>
          </p:nvPr>
        </p:nvGraphicFramePr>
        <p:xfrm>
          <a:off x="263353" y="188640"/>
          <a:ext cx="11593287" cy="64639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85105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154091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154091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3512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masterat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Facultatea Biomedicină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51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RM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hotare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timpul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studiilor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Neangajați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sectorul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public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40%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sectorul privat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conform specialității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</a:t>
                      </a:r>
                      <a:endParaRPr lang="ru-RU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domeniu conex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60%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648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alt domenu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Angajați, 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60982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392" y="2060848"/>
            <a:ext cx="10972800" cy="1143000"/>
          </a:xfrm>
        </p:spPr>
        <p:txBody>
          <a:bodyPr/>
          <a:lstStyle/>
          <a:p>
            <a:r>
              <a:rPr lang="ro-RO" dirty="0" smtClean="0"/>
              <a:t>Facultatea Litere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510392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Litere – </a:t>
            </a:r>
            <a:r>
              <a:rPr lang="ro-RO" sz="2800" b="1" dirty="0" smtClean="0"/>
              <a:t>22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licență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3" name="Substituent conținut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441403533"/>
              </p:ext>
            </p:extLst>
          </p:nvPr>
        </p:nvGraphicFramePr>
        <p:xfrm>
          <a:off x="407988" y="1052513"/>
          <a:ext cx="11664950" cy="5040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692873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2352443"/>
              </p:ext>
            </p:extLst>
          </p:nvPr>
        </p:nvGraphicFramePr>
        <p:xfrm>
          <a:off x="263525" y="260350"/>
          <a:ext cx="11593287" cy="6566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85105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154091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154091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3512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Facultatea Litere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51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r>
                        <a:rPr lang="ru-RU" sz="2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RM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90,9%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hotare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9,1%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timpul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studiilor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69,1%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9,1%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Neangajați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4,5%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sectorul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public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38,1%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sectorul privat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61,9%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conform specialității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</a:t>
                      </a:r>
                      <a:endParaRPr lang="ru-RU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28,6%</a:t>
                      </a:r>
                      <a:endParaRPr lang="ru-RU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domeniu conex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>
                          <a:effectLst/>
                          <a:latin typeface="Calibri"/>
                          <a:ea typeface="Calibri"/>
                          <a:cs typeface="Times New Roman"/>
                        </a:rPr>
                        <a:t>33,3%</a:t>
                      </a:r>
                      <a:endParaRPr lang="ru-RU" sz="2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648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alt domenu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38,1%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68,2%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4,5%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Angajați, 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29471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191344" y="1628800"/>
            <a:ext cx="11809312" cy="185821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Litere – </a:t>
            </a:r>
            <a:r>
              <a:rPr lang="ro-RO" sz="2800" b="1" dirty="0" smtClean="0"/>
              <a:t>2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masterat (</a:t>
            </a:r>
            <a:r>
              <a:rPr lang="ro-RO" sz="2800" b="1" dirty="0"/>
              <a:t>în </a:t>
            </a:r>
            <a:r>
              <a:rPr lang="ro-RO" sz="2800" b="1" dirty="0" smtClean="0"/>
              <a:t>%) – au indicat că nu sunt angajați și nu învață. Locuiesc în RM.</a:t>
            </a:r>
            <a:endParaRPr lang="en-US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95252417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400" y="2276872"/>
            <a:ext cx="10972800" cy="1143000"/>
          </a:xfrm>
        </p:spPr>
        <p:txBody>
          <a:bodyPr/>
          <a:lstStyle/>
          <a:p>
            <a:r>
              <a:rPr lang="ro-RO" dirty="0" smtClean="0"/>
              <a:t>Facultatea Științe Sociale și ale Educației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35563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85010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Științe Sociale și ale Educației – </a:t>
            </a:r>
            <a:r>
              <a:rPr lang="ro-RO" sz="2800" b="1" dirty="0" smtClean="0"/>
              <a:t>52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licență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3" name="Substituent conținut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640980603"/>
              </p:ext>
            </p:extLst>
          </p:nvPr>
        </p:nvGraphicFramePr>
        <p:xfrm>
          <a:off x="334963" y="1268413"/>
          <a:ext cx="11522075" cy="4897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74939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5321389"/>
              </p:ext>
            </p:extLst>
          </p:nvPr>
        </p:nvGraphicFramePr>
        <p:xfrm>
          <a:off x="335360" y="116632"/>
          <a:ext cx="11593287" cy="6566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85105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154091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154091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3512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Facultatea ȘSE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51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52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RM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35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67,3%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hotare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32,7%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timpul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studiilor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36,5%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40,4%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21,2%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Neangajați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1,9%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sectorul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public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27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52,9%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sectorul privat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47,1%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conform specialității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29</a:t>
                      </a:r>
                      <a:endParaRPr lang="ru-RU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56,9%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domeniu conex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35,3%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648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alt domenu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7,8%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48,1%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1,9%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Angajați, 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304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922114"/>
          </a:xfrm>
        </p:spPr>
        <p:txBody>
          <a:bodyPr/>
          <a:lstStyle/>
          <a:p>
            <a:r>
              <a:rPr lang="ro-RO" sz="4000" dirty="0" smtClean="0"/>
              <a:t>Numărul de participanți la sondaj pe facultăți</a:t>
            </a:r>
            <a:endParaRPr lang="ru-RU" sz="40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3175835"/>
              </p:ext>
            </p:extLst>
          </p:nvPr>
        </p:nvGraphicFramePr>
        <p:xfrm>
          <a:off x="263352" y="1225353"/>
          <a:ext cx="11521280" cy="42198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Științe Sociale și ale Educației – </a:t>
            </a:r>
            <a:r>
              <a:rPr lang="ro-RO" sz="2800" b="1" dirty="0" smtClean="0"/>
              <a:t>47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masterat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3" name="Substituent conținut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72189699"/>
              </p:ext>
            </p:extLst>
          </p:nvPr>
        </p:nvGraphicFramePr>
        <p:xfrm>
          <a:off x="334963" y="1268413"/>
          <a:ext cx="11664950" cy="48244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97763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0187884"/>
              </p:ext>
            </p:extLst>
          </p:nvPr>
        </p:nvGraphicFramePr>
        <p:xfrm>
          <a:off x="192088" y="260350"/>
          <a:ext cx="11593287" cy="6566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85105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154091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154091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35128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masterat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Facultatea ȘSE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51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47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RM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32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68,1%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hotare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31,9%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timpul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studiilor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70,2%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21,4%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4,2%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Neangajați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4,2%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sectorul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public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26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59,1%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sectorul privat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40,9%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conform specialității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31</a:t>
                      </a:r>
                      <a:endParaRPr lang="ru-RU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68,9%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domeniu conex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20%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6481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alt domenu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11,1%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512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5128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Angajați, 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78,8%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44013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1384" y="2204864"/>
            <a:ext cx="10972800" cy="1656184"/>
          </a:xfrm>
        </p:spPr>
        <p:txBody>
          <a:bodyPr/>
          <a:lstStyle/>
          <a:p>
            <a:r>
              <a:rPr lang="ro-RO" dirty="0" smtClean="0"/>
              <a:t>Facultatea Relații Internaționale,</a:t>
            </a:r>
            <a:r>
              <a:rPr lang="ro-RO" dirty="0"/>
              <a:t> Jurnalism</a:t>
            </a:r>
            <a:r>
              <a:rPr lang="ro-RO" dirty="0" smtClean="0"/>
              <a:t> și Științe Politice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526431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u 2"/>
          <p:cNvSpPr>
            <a:spLocks noGrp="1"/>
          </p:cNvSpPr>
          <p:nvPr>
            <p:ph type="title"/>
          </p:nvPr>
        </p:nvSpPr>
        <p:spPr>
          <a:xfrm>
            <a:off x="1559496" y="2060848"/>
            <a:ext cx="9217024" cy="2880320"/>
          </a:xfrm>
        </p:spPr>
        <p:txBody>
          <a:bodyPr/>
          <a:lstStyle/>
          <a:p>
            <a:r>
              <a:rPr lang="ro-RO" sz="3200" dirty="0" smtClean="0"/>
              <a:t>Facultatea Relații Internaționale, </a:t>
            </a:r>
            <a:r>
              <a:rPr lang="ro-RO" sz="3200" dirty="0"/>
              <a:t>Jurnalism </a:t>
            </a:r>
            <a:r>
              <a:rPr lang="ro-RO" sz="3200" dirty="0" smtClean="0"/>
              <a:t>și </a:t>
            </a:r>
            <a:r>
              <a:rPr lang="ro-RO" sz="3200" dirty="0"/>
              <a:t>Științe Politice </a:t>
            </a:r>
            <a:r>
              <a:rPr lang="ro-RO" sz="3200" dirty="0" smtClean="0"/>
              <a:t>– 4 absolvenți programe licență, 4 absolvenți – programe masterat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34807139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7889334"/>
              </p:ext>
            </p:extLst>
          </p:nvPr>
        </p:nvGraphicFramePr>
        <p:xfrm>
          <a:off x="192089" y="260350"/>
          <a:ext cx="11736560" cy="62081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529116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1735814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1157210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  <a:gridCol w="1157210"/>
                <a:gridCol w="1157210"/>
              </a:tblGrid>
              <a:tr h="33441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licență/masterat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Masterat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34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4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4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34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RM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4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4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34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timpul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studiilor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334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334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Neangajați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sectorul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public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200" smtClean="0"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ru-RU" sz="2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34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sectorul privat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dirty="0" smtClean="0"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dirty="0" smtClean="0"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68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conform specialității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2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</a:t>
                      </a:r>
                      <a:endParaRPr lang="ru-RU" sz="22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ru-RU" sz="2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ru-RU" sz="2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25%</a:t>
                      </a:r>
                      <a:endParaRPr lang="ru-RU" sz="2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68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domeniu conex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</a:t>
                      </a:r>
                      <a:endParaRPr lang="ru-RU" sz="2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ru-RU" sz="2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682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alt domenu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ru-RU" sz="2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ru-RU" sz="2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25%</a:t>
                      </a:r>
                      <a:endParaRPr lang="ru-RU" sz="2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334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dirty="0" smtClean="0"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334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344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44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Angajați, 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200" dirty="0" smtClean="0">
                          <a:latin typeface="Arial" pitchFamily="34" charset="0"/>
                          <a:cs typeface="Arial" pitchFamily="34" charset="0"/>
                        </a:rPr>
                        <a:t>50%</a:t>
                      </a:r>
                      <a:endParaRPr lang="ru-RU" sz="22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538091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400" y="2348880"/>
            <a:ext cx="10972800" cy="1143000"/>
          </a:xfrm>
        </p:spPr>
        <p:txBody>
          <a:bodyPr/>
          <a:lstStyle/>
          <a:p>
            <a:r>
              <a:rPr lang="ro-RO" dirty="0" smtClean="0"/>
              <a:t>Facultatea Informatică, Inginerie și Design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31468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IID – </a:t>
            </a:r>
            <a:r>
              <a:rPr lang="ro-RO" sz="2800" b="1" dirty="0" smtClean="0"/>
              <a:t>15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licență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3" name="Substituent conținut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44048842"/>
              </p:ext>
            </p:extLst>
          </p:nvPr>
        </p:nvGraphicFramePr>
        <p:xfrm>
          <a:off x="407988" y="836613"/>
          <a:ext cx="11520487" cy="5184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42815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1638492"/>
              </p:ext>
            </p:extLst>
          </p:nvPr>
        </p:nvGraphicFramePr>
        <p:xfrm>
          <a:off x="191344" y="332656"/>
          <a:ext cx="11592544" cy="6566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84638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153953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153953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32391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licență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Facultatea IID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308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15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RM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12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80%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hotare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3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20%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timpul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studiilor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Neangajați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6,7%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sectorul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public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64,3%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sectorul privat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35,7%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643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conform specialității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12</a:t>
                      </a:r>
                      <a:endParaRPr lang="ru-RU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85,7%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643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domeniu conex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643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alt domenu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14,3%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6,7%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Angajați, 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13,3%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003649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</a:t>
            </a:r>
            <a:r>
              <a:rPr lang="ro-RO" altLang="en-US" sz="2800" b="1" dirty="0" smtClean="0"/>
              <a:t>IID – </a:t>
            </a:r>
            <a:r>
              <a:rPr lang="ro-RO" sz="2800" b="1" dirty="0" smtClean="0"/>
              <a:t>7 </a:t>
            </a:r>
            <a:r>
              <a:rPr lang="ro-RO" sz="2800" b="1" dirty="0"/>
              <a:t>absolvenți ai </a:t>
            </a:r>
            <a:r>
              <a:rPr lang="ro-RO" sz="2800" b="1" dirty="0" smtClean="0"/>
              <a:t>programelor </a:t>
            </a:r>
            <a:r>
              <a:rPr lang="ro-RO" sz="2800" b="1" dirty="0"/>
              <a:t>de </a:t>
            </a:r>
            <a:r>
              <a:rPr lang="ro-RO" sz="2800" b="1" dirty="0" smtClean="0"/>
              <a:t>masterat (</a:t>
            </a:r>
            <a:r>
              <a:rPr lang="ro-RO" sz="2800" b="1" dirty="0"/>
              <a:t>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3" name="Substituent conținut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084982483"/>
              </p:ext>
            </p:extLst>
          </p:nvPr>
        </p:nvGraphicFramePr>
        <p:xfrm>
          <a:off x="334963" y="836613"/>
          <a:ext cx="11737975" cy="53292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612396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8593765"/>
              </p:ext>
            </p:extLst>
          </p:nvPr>
        </p:nvGraphicFramePr>
        <p:xfrm>
          <a:off x="263525" y="188913"/>
          <a:ext cx="11592544" cy="656691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84638">
                  <a:extLst>
                    <a:ext uri="{9D8B030D-6E8A-4147-A177-3AD203B41FA5}">
                      <a16:colId xmlns:a16="http://schemas.microsoft.com/office/drawing/2014/main" xmlns="" val="2021151763"/>
                    </a:ext>
                  </a:extLst>
                </a:gridCol>
                <a:gridCol w="2153953">
                  <a:extLst>
                    <a:ext uri="{9D8B030D-6E8A-4147-A177-3AD203B41FA5}">
                      <a16:colId xmlns:a16="http://schemas.microsoft.com/office/drawing/2014/main" xmlns="" val="2482991643"/>
                    </a:ext>
                  </a:extLst>
                </a:gridCol>
                <a:gridCol w="2153953">
                  <a:extLst>
                    <a:ext uri="{9D8B030D-6E8A-4147-A177-3AD203B41FA5}">
                      <a16:colId xmlns:a16="http://schemas.microsoft.com/office/drawing/2014/main" xmlns="" val="273235381"/>
                    </a:ext>
                  </a:extLst>
                </a:gridCol>
              </a:tblGrid>
              <a:tr h="32391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Programe </a:t>
                      </a:r>
                      <a:r>
                        <a:rPr lang="ro-RO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de </a:t>
                      </a: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masterat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Facultatea IID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69768258"/>
                  </a:ext>
                </a:extLst>
              </a:tr>
              <a:tr h="3308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Nr.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22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ru-RU" sz="22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058111466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r>
                        <a:rPr lang="ru-RU" sz="22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absolvenți</a:t>
                      </a:r>
                      <a:endParaRPr lang="ru-RU" sz="22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39187483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RM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7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565674059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Locuiesc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peste</a:t>
                      </a:r>
                      <a:r>
                        <a:rPr lang="ru-RU" sz="22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hotare</a:t>
                      </a:r>
                      <a:endParaRPr lang="ru-RU" sz="22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xmlns="" val="2086167022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timpul</a:t>
                      </a:r>
                      <a:r>
                        <a:rPr lang="ru-RU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studiilor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100%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81390072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primele 6 luni după absolvire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Angagați în ultimele 2-3 luni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361840768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 panose="020F0502020204030204" pitchFamily="34" charset="0"/>
                          <a:cs typeface="Arial" pitchFamily="34" charset="0"/>
                        </a:rPr>
                        <a:t>Neangajați</a:t>
                      </a:r>
                      <a:endParaRPr lang="ru-RU" sz="2200" dirty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în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sectorul</a:t>
                      </a:r>
                      <a:r>
                        <a:rPr lang="ru-RU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200" dirty="0" err="1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public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2000" dirty="0" smtClean="0">
                          <a:latin typeface="Arial" pitchFamily="34" charset="0"/>
                          <a:cs typeface="Arial" pitchFamily="34" charset="0"/>
                        </a:rPr>
                        <a:t>57,1%</a:t>
                      </a:r>
                      <a:endParaRPr lang="ru-RU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6635936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00B05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sectorul privat</a:t>
                      </a:r>
                      <a:endParaRPr lang="ru-RU" sz="2200" dirty="0">
                        <a:solidFill>
                          <a:srgbClr val="00B05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42,9%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447559647"/>
                  </a:ext>
                </a:extLst>
              </a:tr>
              <a:tr h="3643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conform specialității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20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</a:t>
                      </a:r>
                      <a:endParaRPr lang="ru-RU" sz="2000" b="0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71,4%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38036737"/>
                  </a:ext>
                </a:extLst>
              </a:tr>
              <a:tr h="3643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domeniu conex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4071099182"/>
                  </a:ext>
                </a:extLst>
              </a:tr>
              <a:tr h="3643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>
                          <a:solidFill>
                            <a:srgbClr val="C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 în alt domenu</a:t>
                      </a:r>
                      <a:endParaRPr lang="ru-RU" sz="2200" dirty="0">
                        <a:solidFill>
                          <a:srgbClr val="C00000"/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o-RO" sz="2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28,6%</a:t>
                      </a:r>
                      <a:endParaRPr lang="ru-RU" sz="2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847225554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studii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677245591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en-US" sz="2200" dirty="0" err="1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urmează</a:t>
                      </a:r>
                      <a:r>
                        <a:rPr lang="en-US" sz="2200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stu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3794576802"/>
                  </a:ext>
                </a:extLst>
              </a:tr>
              <a:tr h="33082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sunt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2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</a:t>
                      </a:r>
                      <a:r>
                        <a:rPr lang="en-US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308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2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Angajați, nu învață</a:t>
                      </a:r>
                      <a:endParaRPr lang="ru-RU" sz="2200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 panose="020F0502020204030204" pitchFamily="34" charset="0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o-RO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2995617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1231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09600" y="188640"/>
            <a:ext cx="11031016" cy="1228998"/>
          </a:xfrm>
        </p:spPr>
        <p:txBody>
          <a:bodyPr/>
          <a:lstStyle/>
          <a:p>
            <a:r>
              <a:rPr lang="ro-RO" dirty="0" smtClean="0"/>
              <a:t>Numărul de participanți – absolvenți la programele de licență-masterat</a:t>
            </a:r>
            <a:endParaRPr lang="ru-RU" dirty="0"/>
          </a:p>
        </p:txBody>
      </p:sp>
      <p:graphicFrame>
        <p:nvGraphicFramePr>
          <p:cNvPr id="4" name="Substituent conțin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245616"/>
              </p:ext>
            </p:extLst>
          </p:nvPr>
        </p:nvGraphicFramePr>
        <p:xfrm>
          <a:off x="263352" y="1556793"/>
          <a:ext cx="1169288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222329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4"/>
          <p:cNvSpPr>
            <a:spLocks noGrp="1"/>
          </p:cNvSpPr>
          <p:nvPr>
            <p:ph type="title"/>
          </p:nvPr>
        </p:nvSpPr>
        <p:spPr bwMode="auto">
          <a:xfrm>
            <a:off x="1981200" y="100014"/>
            <a:ext cx="8229600" cy="7064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mtClean="0"/>
              <a:t>Concluzii</a:t>
            </a:r>
            <a:endParaRPr lang="ru-RU" altLang="ru-RU" smtClean="0"/>
          </a:p>
        </p:txBody>
      </p:sp>
      <p:sp>
        <p:nvSpPr>
          <p:cNvPr id="39939" name="Объект 5"/>
          <p:cNvSpPr>
            <a:spLocks noGrp="1"/>
          </p:cNvSpPr>
          <p:nvPr>
            <p:ph idx="1"/>
          </p:nvPr>
        </p:nvSpPr>
        <p:spPr bwMode="auto">
          <a:xfrm>
            <a:off x="119336" y="908721"/>
            <a:ext cx="11881320" cy="453650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sz="2600" dirty="0"/>
              <a:t>În comparație cu rezultatele chestionării realizate în anul universitar 2019-2020 privind </a:t>
            </a:r>
            <a:r>
              <a:rPr lang="ro-RO" sz="2600" dirty="0" err="1"/>
              <a:t>angjarea</a:t>
            </a:r>
            <a:r>
              <a:rPr lang="ro-RO" sz="2600" dirty="0"/>
              <a:t> absolvenților promoției 2018-2019, cota respondenților care au menționat că sunt angajați în câmpul muncii a sporit – de la 87,3% la 93,8%, a sporit numărul celor care urmează studii la masterat, doctorat, alte programe de licență – de la 34,3% la 38%.</a:t>
            </a:r>
            <a:endParaRPr lang="ru-RU" sz="2600" dirty="0"/>
          </a:p>
          <a:p>
            <a:pPr lvl="0"/>
            <a:r>
              <a:rPr lang="ro-RO" sz="2600" dirty="0" err="1"/>
              <a:t>Angajabilitatea</a:t>
            </a:r>
            <a:r>
              <a:rPr lang="ro-RO" sz="2600" dirty="0"/>
              <a:t> absolvenților programelor de licență a sporit – de la 88% la 96,3%, 53,2% angajându-se încă în timpul studiilor, iar 32,1% - în primele 6 uni după absolvire.</a:t>
            </a:r>
            <a:endParaRPr lang="ru-RU" sz="2600" dirty="0"/>
          </a:p>
          <a:p>
            <a:pPr lvl="0"/>
            <a:r>
              <a:rPr lang="ro-RO" sz="2600" dirty="0" err="1"/>
              <a:t>Angajabilitatea</a:t>
            </a:r>
            <a:r>
              <a:rPr lang="ro-RO" sz="2600" dirty="0"/>
              <a:t> absolvenților programelor de masterat la fel </a:t>
            </a:r>
            <a:r>
              <a:rPr lang="ro-RO" sz="2600" dirty="0" smtClean="0"/>
              <a:t>a </a:t>
            </a:r>
            <a:r>
              <a:rPr lang="ro-RO" sz="2600" dirty="0"/>
              <a:t>sporit – de la 85,7% la 96,6%, 75,7% fiind angajați în timpul studiilor, iar 20% - în primele 6 uni după absolvire.</a:t>
            </a:r>
            <a:endParaRPr lang="ru-RU" sz="26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7368" y="620690"/>
            <a:ext cx="11377264" cy="4392487"/>
          </a:xfrm>
        </p:spPr>
        <p:txBody>
          <a:bodyPr/>
          <a:lstStyle/>
          <a:p>
            <a:pPr lvl="0"/>
            <a:r>
              <a:rPr lang="ro-RO" dirty="0"/>
              <a:t>S-au modificat rezultatele privind angajarea conform specialității: </a:t>
            </a:r>
            <a:endParaRPr lang="ru-RU" dirty="0"/>
          </a:p>
          <a:p>
            <a:pPr marL="0" indent="0">
              <a:buNone/>
            </a:pPr>
            <a:r>
              <a:rPr lang="fr-FR" dirty="0"/>
              <a:t>- </a:t>
            </a:r>
            <a:r>
              <a:rPr lang="fr-FR" dirty="0" err="1"/>
              <a:t>după</a:t>
            </a:r>
            <a:r>
              <a:rPr lang="fr-FR" dirty="0"/>
              <a:t> </a:t>
            </a:r>
            <a:r>
              <a:rPr lang="fr-FR" dirty="0" err="1"/>
              <a:t>absolvirea</a:t>
            </a:r>
            <a:r>
              <a:rPr lang="fr-FR" dirty="0"/>
              <a:t> </a:t>
            </a:r>
            <a:r>
              <a:rPr lang="fr-FR" dirty="0" err="1"/>
              <a:t>programelor</a:t>
            </a:r>
            <a:r>
              <a:rPr lang="fr-FR" dirty="0"/>
              <a:t> de </a:t>
            </a:r>
            <a:r>
              <a:rPr lang="fr-FR" dirty="0" err="1"/>
              <a:t>licență</a:t>
            </a:r>
            <a:r>
              <a:rPr lang="fr-FR" dirty="0"/>
              <a:t> </a:t>
            </a:r>
            <a:r>
              <a:rPr lang="ro-RO" dirty="0"/>
              <a:t>angajați conform domeniului de pregătire profesională – 59,3% față de 68,6%; angajați în domenii conexe – 27,5% față de 14,2%;</a:t>
            </a:r>
            <a:endParaRPr lang="ru-RU" dirty="0"/>
          </a:p>
          <a:p>
            <a:pPr marL="0" indent="0">
              <a:buNone/>
            </a:pPr>
            <a:r>
              <a:rPr lang="ro-RO" dirty="0"/>
              <a:t>- </a:t>
            </a:r>
            <a:r>
              <a:rPr lang="fr-FR" dirty="0" err="1"/>
              <a:t>după</a:t>
            </a:r>
            <a:r>
              <a:rPr lang="fr-FR" dirty="0"/>
              <a:t> </a:t>
            </a:r>
            <a:r>
              <a:rPr lang="fr-FR" dirty="0" err="1"/>
              <a:t>absolvirea</a:t>
            </a:r>
            <a:r>
              <a:rPr lang="fr-FR" dirty="0"/>
              <a:t> </a:t>
            </a:r>
            <a:r>
              <a:rPr lang="fr-FR" dirty="0" err="1"/>
              <a:t>programelor</a:t>
            </a:r>
            <a:r>
              <a:rPr lang="fr-FR" dirty="0"/>
              <a:t> de </a:t>
            </a:r>
            <a:r>
              <a:rPr lang="fr-FR" dirty="0" err="1"/>
              <a:t>masterat</a:t>
            </a:r>
            <a:r>
              <a:rPr lang="fr-FR" dirty="0"/>
              <a:t> </a:t>
            </a:r>
            <a:r>
              <a:rPr lang="ro-RO" dirty="0"/>
              <a:t>angajați conform domeniului de pregătire profesională – 67,3% față de 61,4%; angajați în domenii conexe – 22,1% față de 25,1%.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20370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ъект 2"/>
          <p:cNvSpPr>
            <a:spLocks noGrp="1"/>
          </p:cNvSpPr>
          <p:nvPr>
            <p:ph idx="1"/>
          </p:nvPr>
        </p:nvSpPr>
        <p:spPr bwMode="auto">
          <a:xfrm>
            <a:off x="191344" y="188641"/>
            <a:ext cx="11809312" cy="532859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sz="2600" dirty="0"/>
              <a:t>Cele mai înalte aprecieri ale rolului studiilor la ULIM în contextul angajării în câmpul muncii  au fost date a</a:t>
            </a:r>
            <a:r>
              <a:rPr lang="fr-FR" sz="2600" dirty="0" err="1"/>
              <a:t>similării</a:t>
            </a:r>
            <a:r>
              <a:rPr lang="fr-FR" sz="2600" dirty="0"/>
              <a:t> de </a:t>
            </a:r>
            <a:r>
              <a:rPr lang="fr-FR" sz="2600" dirty="0" err="1"/>
              <a:t>cunoștințe</a:t>
            </a:r>
            <a:r>
              <a:rPr lang="fr-FR" sz="2600" dirty="0"/>
              <a:t> </a:t>
            </a:r>
            <a:r>
              <a:rPr lang="fr-FR" sz="2600" dirty="0" err="1"/>
              <a:t>și</a:t>
            </a:r>
            <a:r>
              <a:rPr lang="fr-FR" sz="2600" dirty="0"/>
              <a:t> </a:t>
            </a:r>
            <a:r>
              <a:rPr lang="fr-FR" sz="2600" dirty="0" err="1"/>
              <a:t>competențe</a:t>
            </a:r>
            <a:r>
              <a:rPr lang="fr-FR" sz="2600" dirty="0"/>
              <a:t> </a:t>
            </a:r>
            <a:r>
              <a:rPr lang="fr-FR" sz="2600" dirty="0" err="1"/>
              <a:t>profesionale</a:t>
            </a:r>
            <a:r>
              <a:rPr lang="fr-FR" sz="2600" dirty="0"/>
              <a:t>,</a:t>
            </a:r>
            <a:r>
              <a:rPr lang="ro-RO" sz="2600" dirty="0"/>
              <a:t> abilităților de a lucra în echipă, a coordona activități, a acumula rapid noi cunoștințe, a elabora rapoarte, </a:t>
            </a:r>
            <a:r>
              <a:rPr lang="ro-RO" sz="2600" dirty="0" err="1"/>
              <a:t>notesau</a:t>
            </a:r>
            <a:r>
              <a:rPr lang="ro-RO" sz="2600" dirty="0"/>
              <a:t> alte documente, mai jos fiind apreciată calitatea formării</a:t>
            </a:r>
            <a:r>
              <a:rPr lang="fr-FR" sz="2600" dirty="0"/>
              <a:t> de </a:t>
            </a:r>
            <a:r>
              <a:rPr lang="fr-FR" sz="2600" dirty="0" err="1"/>
              <a:t>deprinderi</a:t>
            </a:r>
            <a:r>
              <a:rPr lang="fr-FR" sz="2600" dirty="0"/>
              <a:t> </a:t>
            </a:r>
            <a:r>
              <a:rPr lang="fr-FR" sz="2600" dirty="0" err="1"/>
              <a:t>și</a:t>
            </a:r>
            <a:r>
              <a:rPr lang="fr-FR" sz="2600" dirty="0"/>
              <a:t> </a:t>
            </a:r>
            <a:r>
              <a:rPr lang="fr-FR" sz="2600" dirty="0" err="1"/>
              <a:t>abilități</a:t>
            </a:r>
            <a:r>
              <a:rPr lang="fr-FR" sz="2600" dirty="0"/>
              <a:t> </a:t>
            </a:r>
            <a:r>
              <a:rPr lang="ro-RO" sz="2600" dirty="0"/>
              <a:t>de a negocia în mod eficace, de cunoașterea altor domenii sau discipline,de a scrie și de a conversa într-o limbă </a:t>
            </a:r>
            <a:r>
              <a:rPr lang="ro-RO" sz="2600" dirty="0" err="1"/>
              <a:t>straină</a:t>
            </a:r>
            <a:r>
              <a:rPr lang="ro-RO" sz="2600" dirty="0"/>
              <a:t>,de a utiliza calculatorul și de a naviga pe internet. Sporește necesitatea de dezvoltare a competențelor soft. </a:t>
            </a:r>
            <a:endParaRPr lang="ru-RU" sz="2600" dirty="0"/>
          </a:p>
          <a:p>
            <a:pPr lvl="0"/>
            <a:r>
              <a:rPr lang="fr-FR" sz="2600" dirty="0" err="1"/>
              <a:t>Conform</a:t>
            </a:r>
            <a:r>
              <a:rPr lang="fr-FR" sz="2600" dirty="0"/>
              <a:t> </a:t>
            </a:r>
            <a:r>
              <a:rPr lang="fr-FR" sz="2600" dirty="0" err="1"/>
              <a:t>opiniilor</a:t>
            </a:r>
            <a:r>
              <a:rPr lang="fr-FR" sz="2600" dirty="0"/>
              <a:t> </a:t>
            </a:r>
            <a:r>
              <a:rPr lang="fr-FR" sz="2600" dirty="0" err="1"/>
              <a:t>respondenților</a:t>
            </a:r>
            <a:r>
              <a:rPr lang="fr-FR" sz="2600" dirty="0"/>
              <a:t>, </a:t>
            </a:r>
            <a:r>
              <a:rPr lang="fr-FR" sz="2600" dirty="0" err="1"/>
              <a:t>competențele</a:t>
            </a:r>
            <a:r>
              <a:rPr lang="fr-FR" sz="2600" dirty="0"/>
              <a:t> importante </a:t>
            </a:r>
            <a:r>
              <a:rPr lang="fr-FR" sz="2600" dirty="0" err="1"/>
              <a:t>solicitate</a:t>
            </a:r>
            <a:r>
              <a:rPr lang="fr-FR" sz="2600" dirty="0"/>
              <a:t> la </a:t>
            </a:r>
            <a:r>
              <a:rPr lang="fr-FR" sz="2600" dirty="0" err="1"/>
              <a:t>angajare</a:t>
            </a:r>
            <a:r>
              <a:rPr lang="fr-FR" sz="2600" dirty="0"/>
              <a:t> se </a:t>
            </a:r>
            <a:r>
              <a:rPr lang="fr-FR" sz="2600" dirty="0" err="1"/>
              <a:t>referă</a:t>
            </a:r>
            <a:r>
              <a:rPr lang="fr-FR" sz="2600" dirty="0"/>
              <a:t>, </a:t>
            </a:r>
            <a:r>
              <a:rPr lang="fr-FR" sz="2600" dirty="0" err="1"/>
              <a:t>în</a:t>
            </a:r>
            <a:r>
              <a:rPr lang="fr-FR" sz="2600" dirty="0"/>
              <a:t> </a:t>
            </a:r>
            <a:r>
              <a:rPr lang="fr-FR" sz="2600" dirty="0" err="1"/>
              <a:t>primul</a:t>
            </a:r>
            <a:r>
              <a:rPr lang="fr-FR" sz="2600" dirty="0"/>
              <a:t> </a:t>
            </a:r>
            <a:r>
              <a:rPr lang="fr-FR" sz="2600" dirty="0" err="1"/>
              <a:t>rând</a:t>
            </a:r>
            <a:r>
              <a:rPr lang="fr-FR" sz="2600" dirty="0"/>
              <a:t>, la </a:t>
            </a:r>
            <a:r>
              <a:rPr lang="fr-FR" sz="2600" dirty="0" err="1"/>
              <a:t>cunoașterea</a:t>
            </a:r>
            <a:r>
              <a:rPr lang="fr-FR" sz="2600" dirty="0"/>
              <a:t> </a:t>
            </a:r>
            <a:r>
              <a:rPr lang="fr-FR" sz="2600" dirty="0" err="1"/>
              <a:t>aprofundată</a:t>
            </a:r>
            <a:r>
              <a:rPr lang="fr-FR" sz="2600" dirty="0"/>
              <a:t> a </a:t>
            </a:r>
            <a:r>
              <a:rPr lang="fr-FR" sz="2600" dirty="0" err="1"/>
              <a:t>propriului</a:t>
            </a:r>
            <a:r>
              <a:rPr lang="fr-FR" sz="2600" dirty="0"/>
              <a:t> </a:t>
            </a:r>
            <a:r>
              <a:rPr lang="fr-FR" sz="2600" dirty="0" err="1"/>
              <a:t>domeniu</a:t>
            </a:r>
            <a:r>
              <a:rPr lang="fr-FR" sz="2600" dirty="0"/>
              <a:t> de </a:t>
            </a:r>
            <a:r>
              <a:rPr lang="fr-FR" sz="2600" dirty="0" err="1"/>
              <a:t>studiu</a:t>
            </a:r>
            <a:r>
              <a:rPr lang="fr-FR" sz="2600" dirty="0"/>
              <a:t> / a </a:t>
            </a:r>
            <a:r>
              <a:rPr lang="fr-FR" sz="2600" dirty="0" err="1"/>
              <a:t>propriei</a:t>
            </a:r>
            <a:r>
              <a:rPr lang="fr-FR" sz="2600" dirty="0"/>
              <a:t> </a:t>
            </a:r>
            <a:r>
              <a:rPr lang="fr-FR" sz="2600" dirty="0" err="1"/>
              <a:t>specializări</a:t>
            </a:r>
            <a:r>
              <a:rPr lang="ro-RO" sz="2600" dirty="0"/>
              <a:t>, </a:t>
            </a:r>
            <a:r>
              <a:rPr lang="fr-FR" sz="2600" dirty="0"/>
              <a:t> - </a:t>
            </a:r>
            <a:r>
              <a:rPr lang="fr-FR" sz="2600" dirty="0" err="1"/>
              <a:t>abilitatea</a:t>
            </a:r>
            <a:r>
              <a:rPr lang="fr-FR" sz="2600" dirty="0"/>
              <a:t> de a </a:t>
            </a:r>
            <a:r>
              <a:rPr lang="fr-FR" sz="2600" dirty="0" err="1"/>
              <a:t>acumula</a:t>
            </a:r>
            <a:r>
              <a:rPr lang="fr-FR" sz="2600" dirty="0"/>
              <a:t> </a:t>
            </a:r>
            <a:r>
              <a:rPr lang="fr-FR" sz="2600" dirty="0" err="1"/>
              <a:t>rapid</a:t>
            </a:r>
            <a:r>
              <a:rPr lang="fr-FR" sz="2600" dirty="0"/>
              <a:t> </a:t>
            </a:r>
            <a:r>
              <a:rPr lang="fr-FR" sz="2600" dirty="0" err="1"/>
              <a:t>noi</a:t>
            </a:r>
            <a:r>
              <a:rPr lang="fr-FR" sz="2600" dirty="0"/>
              <a:t> </a:t>
            </a:r>
            <a:r>
              <a:rPr lang="fr-FR" sz="2600" dirty="0" err="1"/>
              <a:t>cunoștințe</a:t>
            </a:r>
            <a:r>
              <a:rPr lang="fr-FR" sz="2600" dirty="0"/>
              <a:t>,</a:t>
            </a:r>
            <a:r>
              <a:rPr lang="ro-RO" sz="2600" dirty="0"/>
              <a:t> abilitatea de a lucra în echipa, de a acționa bine în condiții de stres. </a:t>
            </a:r>
            <a:endParaRPr lang="ru-RU" sz="26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ъект 2"/>
          <p:cNvSpPr>
            <a:spLocks noGrp="1"/>
          </p:cNvSpPr>
          <p:nvPr>
            <p:ph idx="1"/>
          </p:nvPr>
        </p:nvSpPr>
        <p:spPr bwMode="auto">
          <a:xfrm>
            <a:off x="335360" y="332656"/>
            <a:ext cx="11449271" cy="56887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o-RO" dirty="0"/>
              <a:t>Sondajul a implicat insuficient Comisiile de Asigurare a Calității și decanatele facultăților, astfel baza de date privind angajabilitatea absolvenților programelor de licență și de masterat rămâne o problemă pentru majoritatea catedrelor și facultăților.</a:t>
            </a:r>
            <a:endParaRPr lang="ru-RU" dirty="0"/>
          </a:p>
          <a:p>
            <a:pPr lvl="0"/>
            <a:r>
              <a:rPr lang="ro-RO" dirty="0"/>
              <a:t>Sondajul online oferă doar informație generală, facultățile urmând să completeze baza de date pentru fiecare absolvent al programelor de licență și masterat în conformitate cu solicitările regulamentelor interne și naționale.</a:t>
            </a: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4"/>
          <p:cNvSpPr>
            <a:spLocks noGrp="1"/>
          </p:cNvSpPr>
          <p:nvPr>
            <p:ph type="title"/>
          </p:nvPr>
        </p:nvSpPr>
        <p:spPr bwMode="auto">
          <a:xfrm>
            <a:off x="2017713" y="12701"/>
            <a:ext cx="8229600" cy="5762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4000"/>
              <a:t>Proiect de hotărâre</a:t>
            </a:r>
            <a:endParaRPr lang="en-US" altLang="ru-RU" sz="4000"/>
          </a:p>
        </p:txBody>
      </p:sp>
      <p:sp>
        <p:nvSpPr>
          <p:cNvPr id="44035" name="Content Placeholder 5"/>
          <p:cNvSpPr>
            <a:spLocks noGrp="1"/>
          </p:cNvSpPr>
          <p:nvPr>
            <p:ph idx="1"/>
          </p:nvPr>
        </p:nvSpPr>
        <p:spPr bwMode="auto">
          <a:xfrm>
            <a:off x="407368" y="908720"/>
            <a:ext cx="11377264" cy="525658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700" dirty="0"/>
              <a:t>A lua act de cunoștință de rezultatele studiului inserţiei absolvenţilor ULIM </a:t>
            </a:r>
            <a:r>
              <a:rPr lang="ro-RO" altLang="en-US" sz="2700" dirty="0" smtClean="0"/>
              <a:t>2019-2020 </a:t>
            </a:r>
            <a:r>
              <a:rPr lang="ro-RO" altLang="en-US" sz="2700" dirty="0"/>
              <a:t>în câmpul muncii.</a:t>
            </a:r>
          </a:p>
          <a:p>
            <a:r>
              <a:rPr lang="ro-RO" altLang="en-US" sz="2700" dirty="0"/>
              <a:t>A aduce la cunoștință rezultatele și a le pune în discuție în ședințele catedrelor și Consiliilor profesorale ale facultăților, elaborând propuneri pentru perfecționarea activității de sporire a angajabilității absolvenților ULIM.</a:t>
            </a:r>
          </a:p>
          <a:p>
            <a:r>
              <a:rPr lang="ro-RO" altLang="en-US" sz="2700" dirty="0"/>
              <a:t>A intensifica colaborarea dintre facultăți și Centrul de Consiliere Psihologică și Orientare în Carieră ULIM în pobleme legate de inserția absolvenților ULIM în câmpul muncii.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376" y="692696"/>
            <a:ext cx="11305256" cy="5433468"/>
          </a:xfrm>
        </p:spPr>
        <p:txBody>
          <a:bodyPr/>
          <a:lstStyle/>
          <a:p>
            <a:r>
              <a:rPr lang="ro-RO" altLang="ru-RU" sz="2800" dirty="0"/>
              <a:t>A organiza colectarea datelor privind inserția profesională a absolvenților în cadrul facultăților prin: colectarea datelor de contact (în mai-iunie), distribuirea și colectarea chestionarelor (septembrie-februarie), livrarea pentru prelucrarea finală a informației (martie). </a:t>
            </a:r>
            <a:endParaRPr lang="en-US" altLang="ru-RU" sz="2800" dirty="0"/>
          </a:p>
          <a:p>
            <a:r>
              <a:rPr lang="ro-RO" altLang="ru-RU" sz="2800" dirty="0"/>
              <a:t>A completa baze de date privind angajarea absolvenților ULIM în câmpul muncii pe programe de studii în cadrul facultăților.</a:t>
            </a:r>
          </a:p>
          <a:p>
            <a:r>
              <a:rPr lang="ro-RO" altLang="ru-RU" sz="2800" dirty="0"/>
              <a:t>A examina posibilitatea colectării datelor privind angajabilitatea absolvenților prin utilizarea sistemului informațional al ULIM.</a:t>
            </a:r>
          </a:p>
        </p:txBody>
      </p:sp>
    </p:spTree>
    <p:extLst>
      <p:ext uri="{BB962C8B-B14F-4D97-AF65-F5344CB8AC3E}">
        <p14:creationId xmlns:p14="http://schemas.microsoft.com/office/powerpoint/2010/main" val="235024024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3392" y="908720"/>
            <a:ext cx="11161240" cy="5217444"/>
          </a:xfrm>
        </p:spPr>
        <p:txBody>
          <a:bodyPr/>
          <a:lstStyle/>
          <a:p>
            <a:r>
              <a:rPr lang="ro-RO" altLang="ru-RU" dirty="0"/>
              <a:t>A analiza inserția absolvenților ULIM în câmpul muncii în ședințele Consiliului de Asigurare a Calității al ULIM, comisiilor de asigurare a calității de la facultăți.</a:t>
            </a:r>
            <a:endParaRPr lang="en-US" altLang="ru-RU" dirty="0"/>
          </a:p>
          <a:p>
            <a:r>
              <a:rPr lang="ro-RO" dirty="0"/>
              <a:t>A detaliza activitatea privind angajarea în câmpul muncii a absolvenților în documentele interne ale ULIM, specificând rolul acesteia în asigurarea calității.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33099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1544" y="1412776"/>
            <a:ext cx="8229600" cy="3240360"/>
          </a:xfrm>
        </p:spPr>
        <p:txBody>
          <a:bodyPr/>
          <a:lstStyle/>
          <a:p>
            <a:pPr marL="0" indent="0" algn="ctr">
              <a:buNone/>
            </a:pPr>
            <a:r>
              <a:rPr lang="ro-RO" sz="7200" dirty="0"/>
              <a:t>Mulțumesc pentru atenție! 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372825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09600" y="188640"/>
            <a:ext cx="11031016" cy="1228998"/>
          </a:xfrm>
        </p:spPr>
        <p:txBody>
          <a:bodyPr/>
          <a:lstStyle/>
          <a:p>
            <a:r>
              <a:rPr lang="ro-RO" dirty="0"/>
              <a:t>Numărul de participanți – absolvenți la programele de licență-masterat</a:t>
            </a:r>
            <a:endParaRPr lang="ru-RU" dirty="0"/>
          </a:p>
        </p:txBody>
      </p:sp>
      <p:graphicFrame>
        <p:nvGraphicFramePr>
          <p:cNvPr id="4" name="Substituent conțin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1745112"/>
              </p:ext>
            </p:extLst>
          </p:nvPr>
        </p:nvGraphicFramePr>
        <p:xfrm>
          <a:off x="623392" y="1556792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9793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6340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dirty="0" smtClean="0"/>
              <a:t>Date demografice</a:t>
            </a:r>
            <a:endParaRPr lang="ru-RU" altLang="ru-RU" dirty="0" smtClean="0"/>
          </a:p>
        </p:txBody>
      </p:sp>
      <p:graphicFrame>
        <p:nvGraphicFramePr>
          <p:cNvPr id="3" name="Substituent conținut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1826656"/>
              </p:ext>
            </p:extLst>
          </p:nvPr>
        </p:nvGraphicFramePr>
        <p:xfrm>
          <a:off x="767408" y="980728"/>
          <a:ext cx="10972800" cy="5145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1652589" y="96839"/>
            <a:ext cx="8836025" cy="66786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200" dirty="0"/>
              <a:t>Traseu post-absolvire</a:t>
            </a:r>
            <a:endParaRPr lang="en-US" altLang="ru-RU" sz="2000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040166299"/>
              </p:ext>
            </p:extLst>
          </p:nvPr>
        </p:nvGraphicFramePr>
        <p:xfrm>
          <a:off x="623392" y="548681"/>
          <a:ext cx="11161240" cy="521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Traseu post absolvire licență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585475118"/>
              </p:ext>
            </p:extLst>
          </p:nvPr>
        </p:nvGraphicFramePr>
        <p:xfrm>
          <a:off x="335360" y="1196753"/>
          <a:ext cx="11247040" cy="4464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1429603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3367</TotalTime>
  <Words>2826</Words>
  <Application>Microsoft Office PowerPoint</Application>
  <PresentationFormat>Particularizare</PresentationFormat>
  <Paragraphs>739</Paragraphs>
  <Slides>57</Slides>
  <Notes>2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57</vt:i4>
      </vt:variant>
    </vt:vector>
  </HeadingPairs>
  <TitlesOfParts>
    <vt:vector size="58" baseType="lpstr">
      <vt:lpstr>Modèle par défaut</vt:lpstr>
      <vt:lpstr>Orientarea studenţilor în carieră şi studiul inserţiei absolvenţilor ULIM în câmpul muncii  Informație privind angajabilitatea absolvenților a.u. 2019-2020  </vt:lpstr>
      <vt:lpstr>FIŞA DE URMĂRIRE A INSERŢIEI PROFESIONALE A ABSOLVENŢILOR PE PIAŢA MUNCII Conținut</vt:lpstr>
      <vt:lpstr>Modalitatea de colectare a informației și nr. participanți la sondaj </vt:lpstr>
      <vt:lpstr>Numărul de participanți la sondaj pe facultăți</vt:lpstr>
      <vt:lpstr>Numărul de participanți – absolvenți la programele de licență-masterat</vt:lpstr>
      <vt:lpstr>Numărul de participanți – absolvenți la programele de licență-masterat</vt:lpstr>
      <vt:lpstr>Date demografice</vt:lpstr>
      <vt:lpstr>Traseu post-absolvire</vt:lpstr>
      <vt:lpstr>Traseu post absolvire licență</vt:lpstr>
      <vt:lpstr>Traseu post absolvire masterat</vt:lpstr>
      <vt:lpstr>Traseu post absolvire licență</vt:lpstr>
      <vt:lpstr>Traseu post absolvire masterat</vt:lpstr>
      <vt:lpstr>Detalii privind angajarea – conformitate cu domeniul de formare profesională la programul de licență</vt:lpstr>
      <vt:lpstr>Detalii privind angajarea – conformitate cu domeniul de formare profesională la programul de masterat</vt:lpstr>
      <vt:lpstr>Competențe care contribuie la angajarea cu succes în câmpul muncii – au dezvoltat la universitate</vt:lpstr>
      <vt:lpstr>Competențe care contribuie la angajarea cu succes în câmpul muncii – au contribuit la angajare</vt:lpstr>
      <vt:lpstr>Angajabilitatea absolvenților programelor de licență și masterat – pe facultăți</vt:lpstr>
      <vt:lpstr>Facultatea Drept</vt:lpstr>
      <vt:lpstr>Facultatea Drept –24 absolvenți ai programului de licență (în %)</vt:lpstr>
      <vt:lpstr>Prezentare PowerPoint</vt:lpstr>
      <vt:lpstr>Facultatea Drept – 15 absolvenți ai programului de master (în %)</vt:lpstr>
      <vt:lpstr>Prezentare PowerPoint</vt:lpstr>
      <vt:lpstr>Facultatea Științe Economice</vt:lpstr>
      <vt:lpstr>Facultatea Științe Economice – 56 absolvenți ai programelor de licență (în %)</vt:lpstr>
      <vt:lpstr>Prezentare PowerPoint</vt:lpstr>
      <vt:lpstr>Facultatea Științe Economice – 36 absolvenți ai programelor de masterat (în %)</vt:lpstr>
      <vt:lpstr>Prezentare PowerPoint</vt:lpstr>
      <vt:lpstr>Facultatea Biomedicină</vt:lpstr>
      <vt:lpstr>Facultatea Biomedicină – 30 absolvenți ai programului de licență (în %)</vt:lpstr>
      <vt:lpstr>Prezentare PowerPoint</vt:lpstr>
      <vt:lpstr>Facultatea Biomedicină – 10 absolvenți ai programelor de master (în %)</vt:lpstr>
      <vt:lpstr>Prezentare PowerPoint</vt:lpstr>
      <vt:lpstr>Facultatea Litere</vt:lpstr>
      <vt:lpstr>Facultatea Litere – 22 absolvenți ai programelor de licență (în %)</vt:lpstr>
      <vt:lpstr>Prezentare PowerPoint</vt:lpstr>
      <vt:lpstr>Facultatea Litere – 2 absolvenți ai programelor de masterat (în %) – au indicat că nu sunt angajați și nu învață. Locuiesc în RM.</vt:lpstr>
      <vt:lpstr>Facultatea Științe Sociale și ale Educației</vt:lpstr>
      <vt:lpstr>Facultatea Științe Sociale și ale Educației – 52 absolvenți ai programelor de licență (în %)</vt:lpstr>
      <vt:lpstr>Prezentare PowerPoint</vt:lpstr>
      <vt:lpstr>Facultatea Științe Sociale și ale Educației – 47 absolvenți ai programelor de masterat (în %)</vt:lpstr>
      <vt:lpstr>Prezentare PowerPoint</vt:lpstr>
      <vt:lpstr>Facultatea Relații Internaționale, Jurnalism și Științe Politice</vt:lpstr>
      <vt:lpstr>Facultatea Relații Internaționale, Jurnalism și Științe Politice – 4 absolvenți programe licență, 4 absolvenți – programe masterat </vt:lpstr>
      <vt:lpstr>Prezentare PowerPoint</vt:lpstr>
      <vt:lpstr>Facultatea Informatică, Inginerie și Design</vt:lpstr>
      <vt:lpstr>Facultatea IID – 15 absolvenți ai programelor de licență (în %)</vt:lpstr>
      <vt:lpstr>Prezentare PowerPoint</vt:lpstr>
      <vt:lpstr>Facultatea IID – 7 absolvenți ai programelor de masterat (în %)</vt:lpstr>
      <vt:lpstr>Prezentare PowerPoint</vt:lpstr>
      <vt:lpstr>Concluzii</vt:lpstr>
      <vt:lpstr>Prezentare PowerPoint</vt:lpstr>
      <vt:lpstr>Prezentare PowerPoint</vt:lpstr>
      <vt:lpstr>Prezentare PowerPoint</vt:lpstr>
      <vt:lpstr>Proiect de hotărâre</vt:lpstr>
      <vt:lpstr>Prezentare PowerPoint</vt:lpstr>
      <vt:lpstr>Prezentare PowerPoint</vt:lpstr>
      <vt:lpstr>Prezentare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ЗАНЯТОСТЬ И БЕЗРАБОТИЦА</dc:title>
  <dc:creator>Пользователь</dc:creator>
  <cp:lastModifiedBy>Asus</cp:lastModifiedBy>
  <cp:revision>230</cp:revision>
  <cp:lastPrinted>2017-05-22T14:00:46Z</cp:lastPrinted>
  <dcterms:created xsi:type="dcterms:W3CDTF">2015-07-23T19:01:23Z</dcterms:created>
  <dcterms:modified xsi:type="dcterms:W3CDTF">2021-06-23T16:04:10Z</dcterms:modified>
</cp:coreProperties>
</file>