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2.xml" ContentType="application/vnd.openxmlformats-officedocument.presentationml.notesSlide+xml"/>
  <Override PartName="/ppt/charts/chart1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2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2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2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38"/>
  </p:notesMasterIdLst>
  <p:handoutMasterIdLst>
    <p:handoutMasterId r:id="rId39"/>
  </p:handoutMasterIdLst>
  <p:sldIdLst>
    <p:sldId id="259" r:id="rId2"/>
    <p:sldId id="257" r:id="rId3"/>
    <p:sldId id="288" r:id="rId4"/>
    <p:sldId id="427" r:id="rId5"/>
    <p:sldId id="428" r:id="rId6"/>
    <p:sldId id="306" r:id="rId7"/>
    <p:sldId id="429" r:id="rId8"/>
    <p:sldId id="417" r:id="rId9"/>
    <p:sldId id="418" r:id="rId10"/>
    <p:sldId id="312" r:id="rId11"/>
    <p:sldId id="307" r:id="rId12"/>
    <p:sldId id="373" r:id="rId13"/>
    <p:sldId id="430" r:id="rId14"/>
    <p:sldId id="415" r:id="rId15"/>
    <p:sldId id="431" r:id="rId16"/>
    <p:sldId id="374" r:id="rId17"/>
    <p:sldId id="416" r:id="rId18"/>
    <p:sldId id="308" r:id="rId19"/>
    <p:sldId id="375" r:id="rId20"/>
    <p:sldId id="432" r:id="rId21"/>
    <p:sldId id="321" r:id="rId22"/>
    <p:sldId id="380" r:id="rId23"/>
    <p:sldId id="290" r:id="rId24"/>
    <p:sldId id="381" r:id="rId25"/>
    <p:sldId id="384" r:id="rId26"/>
    <p:sldId id="385" r:id="rId27"/>
    <p:sldId id="387" r:id="rId28"/>
    <p:sldId id="390" r:id="rId29"/>
    <p:sldId id="391" r:id="rId30"/>
    <p:sldId id="323" r:id="rId31"/>
    <p:sldId id="362" r:id="rId32"/>
    <p:sldId id="324" r:id="rId33"/>
    <p:sldId id="311" r:id="rId34"/>
    <p:sldId id="363" r:id="rId35"/>
    <p:sldId id="364" r:id="rId36"/>
    <p:sldId id="378" r:id="rId3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2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74" autoAdjust="0"/>
  </p:normalViewPr>
  <p:slideViewPr>
    <p:cSldViewPr>
      <p:cViewPr varScale="1">
        <p:scale>
          <a:sx n="114" d="100"/>
          <a:sy n="114" d="100"/>
        </p:scale>
        <p:origin x="43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A.u.2018-2019</c:v>
                </c:pt>
                <c:pt idx="1">
                  <c:v>A.u. 2019-2020</c:v>
                </c:pt>
                <c:pt idx="2">
                  <c:v>A.u.2020-2021</c:v>
                </c:pt>
                <c:pt idx="3">
                  <c:v>A.u.2021-2022</c:v>
                </c:pt>
                <c:pt idx="4">
                  <c:v>A.u.2022-2023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854</c:v>
                </c:pt>
                <c:pt idx="1">
                  <c:v>379</c:v>
                </c:pt>
                <c:pt idx="2">
                  <c:v>324</c:v>
                </c:pt>
                <c:pt idx="3">
                  <c:v>1032</c:v>
                </c:pt>
                <c:pt idx="4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Baze de date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A.u.2018-2019</c:v>
                </c:pt>
                <c:pt idx="1">
                  <c:v>A.u. 2019-2020</c:v>
                </c:pt>
                <c:pt idx="2">
                  <c:v>A.u.2020-2021</c:v>
                </c:pt>
                <c:pt idx="3">
                  <c:v>A.u.2021-2022</c:v>
                </c:pt>
                <c:pt idx="4">
                  <c:v>A.u.2022-2023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854</c:v>
                </c:pt>
                <c:pt idx="1">
                  <c:v>241</c:v>
                </c:pt>
                <c:pt idx="2">
                  <c:v>99</c:v>
                </c:pt>
                <c:pt idx="3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E2-44DC-AB02-FF1548DE39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Chestionare online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A.u.2018-2019</c:v>
                </c:pt>
                <c:pt idx="1">
                  <c:v>A.u. 2019-2020</c:v>
                </c:pt>
                <c:pt idx="2">
                  <c:v>A.u.2020-2021</c:v>
                </c:pt>
                <c:pt idx="3">
                  <c:v>A.u.2021-2022</c:v>
                </c:pt>
                <c:pt idx="4">
                  <c:v>A.u.2022-2023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1">
                  <c:v>138</c:v>
                </c:pt>
                <c:pt idx="2">
                  <c:v>225</c:v>
                </c:pt>
                <c:pt idx="3">
                  <c:v>107</c:v>
                </c:pt>
                <c:pt idx="4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2-44DC-AB02-FF1548DE3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9996928"/>
        <c:axId val="51531136"/>
      </c:barChart>
      <c:catAx>
        <c:axId val="19999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51531136"/>
        <c:crosses val="autoZero"/>
        <c:auto val="1"/>
        <c:lblAlgn val="ctr"/>
        <c:lblOffset val="100"/>
        <c:noMultiLvlLbl val="0"/>
      </c:catAx>
      <c:valAx>
        <c:axId val="51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999969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Foaie1!$B$2:$B$5</c:f>
              <c:numCache>
                <c:formatCode>0.0%</c:formatCode>
                <c:ptCount val="4"/>
                <c:pt idx="0">
                  <c:v>0.98099999999999998</c:v>
                </c:pt>
                <c:pt idx="1">
                  <c:v>0.748</c:v>
                </c:pt>
                <c:pt idx="2">
                  <c:v>0.23300000000000001</c:v>
                </c:pt>
                <c:pt idx="3">
                  <c:v>1.9E-2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AA-4894-BBFE-7BE8C01AEEF7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 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Foaie1!$C$2:$C$5</c:f>
              <c:numCache>
                <c:formatCode>0.0%</c:formatCode>
                <c:ptCount val="4"/>
                <c:pt idx="0">
                  <c:v>0.85699999999999998</c:v>
                </c:pt>
                <c:pt idx="1">
                  <c:v>0.39300000000000002</c:v>
                </c:pt>
                <c:pt idx="2">
                  <c:v>0.48099999999999998</c:v>
                </c:pt>
                <c:pt idx="3">
                  <c:v>0.126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AA-4894-BBFE-7BE8C01AEEF7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Foaie1!$D$2:$D$5</c:f>
              <c:numCache>
                <c:formatCode>0.0%</c:formatCode>
                <c:ptCount val="4"/>
                <c:pt idx="0">
                  <c:v>0.96599999999999997</c:v>
                </c:pt>
                <c:pt idx="1">
                  <c:v>0.75700000000000001</c:v>
                </c:pt>
                <c:pt idx="2">
                  <c:v>0.2</c:v>
                </c:pt>
                <c:pt idx="3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AA-4894-BBFE-7BE8C01AEEF7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498687664041995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AA-4894-BBFE-7BE8C01AEEF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Foaie1!$E$2:$E$5</c:f>
              <c:numCache>
                <c:formatCode>0.0%</c:formatCode>
                <c:ptCount val="4"/>
                <c:pt idx="0">
                  <c:v>0.99099999999999999</c:v>
                </c:pt>
                <c:pt idx="1">
                  <c:v>0.92300000000000004</c:v>
                </c:pt>
                <c:pt idx="2">
                  <c:v>6.8000000000000005E-2</c:v>
                </c:pt>
                <c:pt idx="3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AA-4894-BBFE-7BE8C01AEEF7}"/>
            </c:ext>
          </c:extLst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Foaie1!$F$2:$F$5</c:f>
              <c:numCache>
                <c:formatCode>0.0%</c:formatCode>
                <c:ptCount val="4"/>
                <c:pt idx="0">
                  <c:v>0.93799999999999994</c:v>
                </c:pt>
                <c:pt idx="1">
                  <c:v>0.76500000000000001</c:v>
                </c:pt>
                <c:pt idx="2">
                  <c:v>7.3999999999999996E-2</c:v>
                </c:pt>
                <c:pt idx="3">
                  <c:v>0.161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82-462C-9E33-772AEA3AD9C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7344"/>
        <c:axId val="238846528"/>
      </c:barChart>
      <c:catAx>
        <c:axId val="246457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46528"/>
        <c:crosses val="autoZero"/>
        <c:auto val="1"/>
        <c:lblAlgn val="ctr"/>
        <c:lblOffset val="100"/>
        <c:noMultiLvlLbl val="0"/>
      </c:catAx>
      <c:valAx>
        <c:axId val="238846528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4645734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Preocupări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Total angajați</c:v>
                </c:pt>
                <c:pt idx="1">
                  <c:v>Angajați, urmează studii în alte programe de licență, masterat, sau doctorat</c:v>
                </c:pt>
                <c:pt idx="2">
                  <c:v>Nu sunt angajați, urmează stuii </c:v>
                </c:pt>
                <c:pt idx="3">
                  <c:v>Angajați, nu învață</c:v>
                </c:pt>
                <c:pt idx="4">
                  <c:v>Nu sunt angajați și nu învață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0.93799999999999994</c:v>
                </c:pt>
                <c:pt idx="1">
                  <c:v>6.2E-2</c:v>
                </c:pt>
                <c:pt idx="2">
                  <c:v>7.0000000000000001E-3</c:v>
                </c:pt>
                <c:pt idx="3">
                  <c:v>0.86899999999999999</c:v>
                </c:pt>
                <c:pt idx="4">
                  <c:v>6.2E-2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34-4CD9-8840-599CF3D7FE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2482382909835416"/>
          <c:w val="0.97574922230863237"/>
          <c:h val="0.68979101528401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0.0%</c:formatCode>
                <c:ptCount val="2"/>
                <c:pt idx="0">
                  <c:v>0.17199999999999999</c:v>
                </c:pt>
                <c:pt idx="1">
                  <c:v>0.82799999999999996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F-4755-A2BB-7777CB7D372B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0.0%</c:formatCode>
                <c:ptCount val="2"/>
                <c:pt idx="0">
                  <c:v>0.29899999999999999</c:v>
                </c:pt>
                <c:pt idx="1">
                  <c:v>0.70099999999999996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F-4755-A2BB-7777CB7D372B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0.0%</c:formatCode>
                <c:ptCount val="2"/>
                <c:pt idx="0">
                  <c:v>0.39800000000000002</c:v>
                </c:pt>
                <c:pt idx="1">
                  <c:v>0.60199999999999998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3F-4755-A2BB-7777CB7D372B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Foaie1!$E$2:$E$3</c:f>
              <c:numCache>
                <c:formatCode>0.0%</c:formatCode>
                <c:ptCount val="2"/>
                <c:pt idx="0">
                  <c:v>0.44400000000000001</c:v>
                </c:pt>
                <c:pt idx="1">
                  <c:v>0.55600000000000005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3F-4755-A2BB-7777CB7D372B}"/>
            </c:ext>
          </c:extLst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Foaie1!$F$2:$F$3</c:f>
              <c:numCache>
                <c:formatCode>0.0%</c:formatCode>
                <c:ptCount val="2"/>
                <c:pt idx="0">
                  <c:v>0.39900000000000002</c:v>
                </c:pt>
                <c:pt idx="1">
                  <c:v>0.60099999999999998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52-4E37-8512-DB5A7F3E42C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9920128"/>
        <c:axId val="238848832"/>
      </c:barChart>
      <c:catAx>
        <c:axId val="239920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48832"/>
        <c:crosses val="autoZero"/>
        <c:auto val="1"/>
        <c:lblAlgn val="ctr"/>
        <c:lblOffset val="100"/>
        <c:noMultiLvlLbl val="0"/>
      </c:catAx>
      <c:valAx>
        <c:axId val="23884883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2399201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0.0%</c:formatCode>
                <c:ptCount val="2"/>
                <c:pt idx="0">
                  <c:v>0.501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4-4C18-96EE-9BD80BB912CD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0.0%</c:formatCode>
                <c:ptCount val="2"/>
                <c:pt idx="0">
                  <c:v>0.59099999999999997</c:v>
                </c:pt>
                <c:pt idx="1">
                  <c:v>0.40899999999999997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74-4C18-96EE-9BD80BB912CD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0.0%</c:formatCode>
                <c:ptCount val="2"/>
                <c:pt idx="0">
                  <c:v>0.36099999999999999</c:v>
                </c:pt>
                <c:pt idx="1">
                  <c:v>0.63900000000000001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74-4C18-96EE-9BD80BB912CD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Foaie1!$E$2:$E$3</c:f>
              <c:numCache>
                <c:formatCode>0.0%</c:formatCode>
                <c:ptCount val="2"/>
                <c:pt idx="0">
                  <c:v>0.64700000000000002</c:v>
                </c:pt>
                <c:pt idx="1">
                  <c:v>0.35299999999999998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74-4C18-96EE-9BD80BB912CD}"/>
            </c:ext>
          </c:extLst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Foaie1!$F$2:$F$3</c:f>
              <c:numCache>
                <c:formatCode>0.0%</c:formatCode>
                <c:ptCount val="2"/>
                <c:pt idx="0">
                  <c:v>0.55900000000000005</c:v>
                </c:pt>
                <c:pt idx="1">
                  <c:v>0.441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2-46A3-AFE2-896FC7CC73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689152"/>
        <c:axId val="238851712"/>
      </c:barChart>
      <c:catAx>
        <c:axId val="144689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51712"/>
        <c:crosses val="autoZero"/>
        <c:auto val="1"/>
        <c:lblAlgn val="ctr"/>
        <c:lblOffset val="100"/>
        <c:noMultiLvlLbl val="0"/>
      </c:catAx>
      <c:valAx>
        <c:axId val="23885171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446891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61792600192878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8416638526924977E-3"/>
                  <c:y val="1.0546543215628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7.0576072524249523E-4"/>
                  <c:y val="-1.9827546043272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0.55800000000000005</c:v>
                </c:pt>
                <c:pt idx="1">
                  <c:v>0.219</c:v>
                </c:pt>
                <c:pt idx="2">
                  <c:v>0.223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291460330788219E-3"/>
                  <c:y val="-4.663460332364765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1.0389921687055249E-3"/>
                  <c:y val="-3.73166422368840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0.68600000000000005</c:v>
                </c:pt>
                <c:pt idx="1">
                  <c:v>0.14199999999999999</c:v>
                </c:pt>
                <c:pt idx="2">
                  <c:v>0.17199999999999999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62613436763208E-3"/>
                  <c:y val="8.673897646641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0.59299999999999997</c:v>
                </c:pt>
                <c:pt idx="1">
                  <c:v>0.27500000000000002</c:v>
                </c:pt>
                <c:pt idx="2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77-4DD1-A800-9A13DE8F63A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5.6457301653941106E-3"/>
                  <c:y val="8.5339980145575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F3-41E1-B155-A08DB2B4F10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0.33500000000000002</c:v>
                </c:pt>
                <c:pt idx="1">
                  <c:v>0.27800000000000002</c:v>
                </c:pt>
                <c:pt idx="2">
                  <c:v>0.38700000000000001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F3-41E1-B155-A08DB2B4F10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0.83699999999999997</c:v>
                </c:pt>
                <c:pt idx="1">
                  <c:v>9.2999999999999999E-2</c:v>
                </c:pt>
                <c:pt idx="2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8A-40BC-B636-91975930720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5757696"/>
        <c:axId val="49123840"/>
      </c:barChart>
      <c:catAx>
        <c:axId val="22575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9123840"/>
        <c:crosses val="autoZero"/>
        <c:auto val="1"/>
        <c:lblAlgn val="ctr"/>
        <c:lblOffset val="100"/>
        <c:noMultiLvlLbl val="0"/>
      </c:catAx>
      <c:valAx>
        <c:axId val="4912384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5757696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23358277773784827"/>
          <c:w val="0.97544225043912136"/>
          <c:h val="0.65495077909247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5199612138735641E-3"/>
                  <c:y val="9.5983510600067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7.3154670578093296E-4"/>
                  <c:y val="2.508981094932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0.72399999999999998</c:v>
                </c:pt>
                <c:pt idx="1">
                  <c:v>0.17</c:v>
                </c:pt>
                <c:pt idx="2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325226873525805E-3"/>
                  <c:y val="-1.0651840500139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5.5813067183815021E-3"/>
                  <c:y val="-1.47108446797443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0.61399999999999999</c:v>
                </c:pt>
                <c:pt idx="1">
                  <c:v>0.251</c:v>
                </c:pt>
                <c:pt idx="2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0.67300000000000004</c:v>
                </c:pt>
                <c:pt idx="1">
                  <c:v>0.221</c:v>
                </c:pt>
                <c:pt idx="2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5-45E8-B036-B9B67D9CEA4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0.0%</c:formatCode>
                <c:ptCount val="3"/>
                <c:pt idx="0">
                  <c:v>0.71399999999999997</c:v>
                </c:pt>
                <c:pt idx="1">
                  <c:v>0.13900000000000001</c:v>
                </c:pt>
                <c:pt idx="2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45-45E8-B036-B9B67D9CEA42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Лист1!$F$2:$F$4</c:f>
              <c:numCache>
                <c:formatCode>0.0%</c:formatCode>
                <c:ptCount val="3"/>
                <c:pt idx="0">
                  <c:v>0.88200000000000001</c:v>
                </c:pt>
                <c:pt idx="1">
                  <c:v>7.3999999999999996E-2</c:v>
                </c:pt>
                <c:pt idx="2">
                  <c:v>4.3999999999999997E-2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F1-4E9C-A40C-AAF3C0C544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740352"/>
        <c:axId val="240012672"/>
      </c:barChart>
      <c:catAx>
        <c:axId val="14474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40012672"/>
        <c:crosses val="autoZero"/>
        <c:auto val="1"/>
        <c:lblAlgn val="ctr"/>
        <c:lblOffset val="100"/>
        <c:noMultiLvlLbl val="0"/>
      </c:catAx>
      <c:valAx>
        <c:axId val="24001267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44740352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01885745978924E-2"/>
          <c:y val="0.18661732444322107"/>
          <c:w val="0.97559622850804217"/>
          <c:h val="0.32986778417655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0.97</c:v>
                </c:pt>
                <c:pt idx="1">
                  <c:v>0.03</c:v>
                </c:pt>
                <c:pt idx="2">
                  <c:v>0.95499999999999996</c:v>
                </c:pt>
                <c:pt idx="3">
                  <c:v>0.182</c:v>
                </c:pt>
                <c:pt idx="4">
                  <c:v>0.63600000000000001</c:v>
                </c:pt>
                <c:pt idx="5">
                  <c:v>0.13600000000000001</c:v>
                </c:pt>
                <c:pt idx="6">
                  <c:v>0.65200000000000002</c:v>
                </c:pt>
                <c:pt idx="7">
                  <c:v>0.30299999999999999</c:v>
                </c:pt>
                <c:pt idx="8">
                  <c:v>0.879</c:v>
                </c:pt>
                <c:pt idx="9">
                  <c:v>0.03</c:v>
                </c:pt>
                <c:pt idx="10">
                  <c:v>4.4999999999999998E-2</c:v>
                </c:pt>
                <c:pt idx="11">
                  <c:v>0.84799999999999998</c:v>
                </c:pt>
                <c:pt idx="12">
                  <c:v>1.4999999999999999E-2</c:v>
                </c:pt>
                <c:pt idx="13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FE-4CC1-93C1-9F3820E9E8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3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Sheet1!$C$2:$C$15</c:f>
              <c:numCache>
                <c:formatCode>0.0%</c:formatCode>
                <c:ptCount val="14"/>
                <c:pt idx="0">
                  <c:v>0.97899999999999998</c:v>
                </c:pt>
                <c:pt idx="1">
                  <c:v>2.1000000000000001E-2</c:v>
                </c:pt>
                <c:pt idx="2">
                  <c:v>0.97899999999999998</c:v>
                </c:pt>
                <c:pt idx="3">
                  <c:v>0.63800000000000001</c:v>
                </c:pt>
                <c:pt idx="4">
                  <c:v>0.31900000000000001</c:v>
                </c:pt>
                <c:pt idx="5">
                  <c:v>2.1000000000000001E-2</c:v>
                </c:pt>
                <c:pt idx="6">
                  <c:v>0.59599999999999997</c:v>
                </c:pt>
                <c:pt idx="7">
                  <c:v>0.38300000000000001</c:v>
                </c:pt>
                <c:pt idx="8">
                  <c:v>0.83</c:v>
                </c:pt>
                <c:pt idx="9">
                  <c:v>0.128</c:v>
                </c:pt>
                <c:pt idx="10">
                  <c:v>2.1000000000000001E-2</c:v>
                </c:pt>
                <c:pt idx="11">
                  <c:v>4.2999999999999997E-2</c:v>
                </c:pt>
                <c:pt idx="12">
                  <c:v>0</c:v>
                </c:pt>
                <c:pt idx="13">
                  <c:v>2.1000000000000001E-2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FE-4CC1-93C1-9F3820E9E83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0239761318162E-2"/>
          <c:y val="0.18299398357447463"/>
          <c:w val="0.97619520477363675"/>
          <c:h val="0.318613743772059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0.84</c:v>
                </c:pt>
                <c:pt idx="1">
                  <c:v>0.16</c:v>
                </c:pt>
                <c:pt idx="2">
                  <c:v>0.9</c:v>
                </c:pt>
                <c:pt idx="3">
                  <c:v>0.3</c:v>
                </c:pt>
                <c:pt idx="4">
                  <c:v>0.4</c:v>
                </c:pt>
                <c:pt idx="5">
                  <c:v>0.2</c:v>
                </c:pt>
                <c:pt idx="6">
                  <c:v>0.28000000000000003</c:v>
                </c:pt>
                <c:pt idx="7">
                  <c:v>0.62</c:v>
                </c:pt>
                <c:pt idx="8">
                  <c:v>0.82</c:v>
                </c:pt>
                <c:pt idx="9">
                  <c:v>0.04</c:v>
                </c:pt>
                <c:pt idx="10">
                  <c:v>0.04</c:v>
                </c:pt>
                <c:pt idx="11">
                  <c:v>0.74</c:v>
                </c:pt>
                <c:pt idx="12">
                  <c:v>0.04</c:v>
                </c:pt>
                <c:pt idx="1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E-4866-B17F-757E6EFB3D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3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Sheet1!$C$2:$C$15</c:f>
              <c:numCache>
                <c:formatCode>0.0%</c:formatCode>
                <c:ptCount val="14"/>
                <c:pt idx="0">
                  <c:v>0.94699999999999995</c:v>
                </c:pt>
                <c:pt idx="1">
                  <c:v>5.2999999999999999E-2</c:v>
                </c:pt>
                <c:pt idx="2">
                  <c:v>0.94699999999999995</c:v>
                </c:pt>
                <c:pt idx="3">
                  <c:v>0.89500000000000002</c:v>
                </c:pt>
                <c:pt idx="4">
                  <c:v>2.5999999999999999E-2</c:v>
                </c:pt>
                <c:pt idx="5">
                  <c:v>2.5999999999999999E-2</c:v>
                </c:pt>
                <c:pt idx="6">
                  <c:v>0.21099999999999999</c:v>
                </c:pt>
                <c:pt idx="7">
                  <c:v>0.73699999999999999</c:v>
                </c:pt>
                <c:pt idx="8">
                  <c:v>0.86799999999999999</c:v>
                </c:pt>
                <c:pt idx="9">
                  <c:v>2.5999999999999999E-2</c:v>
                </c:pt>
                <c:pt idx="10">
                  <c:v>5.2999999999999999E-2</c:v>
                </c:pt>
                <c:pt idx="11">
                  <c:v>5.2999999999999999E-2</c:v>
                </c:pt>
                <c:pt idx="12">
                  <c:v>0</c:v>
                </c:pt>
                <c:pt idx="13">
                  <c:v>5.2999999999999999E-2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7E-4866-B17F-757E6EFB3DF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0.98499999999999999</c:v>
                </c:pt>
                <c:pt idx="1">
                  <c:v>1.4999999999999999E-2</c:v>
                </c:pt>
                <c:pt idx="2">
                  <c:v>0.89700000000000002</c:v>
                </c:pt>
                <c:pt idx="3">
                  <c:v>0.308</c:v>
                </c:pt>
                <c:pt idx="4">
                  <c:v>0.38500000000000001</c:v>
                </c:pt>
                <c:pt idx="5">
                  <c:v>0.20499999999999999</c:v>
                </c:pt>
                <c:pt idx="6">
                  <c:v>0</c:v>
                </c:pt>
                <c:pt idx="7">
                  <c:v>0.89700000000000002</c:v>
                </c:pt>
                <c:pt idx="8">
                  <c:v>0.69199999999999995</c:v>
                </c:pt>
                <c:pt idx="9">
                  <c:v>0.154</c:v>
                </c:pt>
                <c:pt idx="10">
                  <c:v>5.0999999999999997E-2</c:v>
                </c:pt>
                <c:pt idx="11">
                  <c:v>0.41</c:v>
                </c:pt>
                <c:pt idx="12">
                  <c:v>0</c:v>
                </c:pt>
                <c:pt idx="13">
                  <c:v>0.10299999999999999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1F-46E7-8FA5-CFFBA4F2AC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0.86</c:v>
                </c:pt>
                <c:pt idx="1">
                  <c:v>0.14000000000000001</c:v>
                </c:pt>
                <c:pt idx="2">
                  <c:v>1</c:v>
                </c:pt>
                <c:pt idx="3">
                  <c:v>0.20899999999999999</c:v>
                </c:pt>
                <c:pt idx="4">
                  <c:v>0.58099999999999996</c:v>
                </c:pt>
                <c:pt idx="5">
                  <c:v>0.20899999999999999</c:v>
                </c:pt>
                <c:pt idx="6">
                  <c:v>0.11600000000000001</c:v>
                </c:pt>
                <c:pt idx="7">
                  <c:v>0.88400000000000001</c:v>
                </c:pt>
                <c:pt idx="8">
                  <c:v>0.46500000000000002</c:v>
                </c:pt>
                <c:pt idx="9">
                  <c:v>0.34899999999999998</c:v>
                </c:pt>
                <c:pt idx="10">
                  <c:v>0.186</c:v>
                </c:pt>
                <c:pt idx="11">
                  <c:v>0.41899999999999998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1F-45AE-A2AF-636C26403B7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BM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</c:v>
                </c:pt>
                <c:pt idx="1">
                  <c:v>40</c:v>
                </c:pt>
                <c:pt idx="2">
                  <c:v>68</c:v>
                </c:pt>
                <c:pt idx="3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07-4F1C-B1E8-26AD27F46AA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Litere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E07-4F1C-B1E8-26AD27F46AAC}"/>
                </c:ext>
              </c:extLst>
            </c:dLbl>
            <c:dLbl>
              <c:idx val="6"/>
              <c:layout>
                <c:manualLayout>
                  <c:x val="-2.1099277443983105E-3"/>
                  <c:y val="-1.10110628733559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E07-4F1C-B1E8-26AD27F46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36</c:v>
                </c:pt>
                <c:pt idx="1">
                  <c:v>24</c:v>
                </c:pt>
                <c:pt idx="2">
                  <c:v>124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07-4F1C-B1E8-26AD27F46AA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Drept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85</c:v>
                </c:pt>
                <c:pt idx="1">
                  <c:v>39</c:v>
                </c:pt>
                <c:pt idx="2">
                  <c:v>175</c:v>
                </c:pt>
                <c:pt idx="3">
                  <c:v>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E07-4F1C-B1E8-26AD27F46AA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IID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10</c:v>
                </c:pt>
                <c:pt idx="1">
                  <c:v>22</c:v>
                </c:pt>
                <c:pt idx="2">
                  <c:v>45</c:v>
                </c:pt>
                <c:pt idx="3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E07-4F1C-B1E8-26AD27F46AA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RISPJ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49</c:v>
                </c:pt>
                <c:pt idx="1">
                  <c:v>8</c:v>
                </c:pt>
                <c:pt idx="2">
                  <c:v>2</c:v>
                </c:pt>
                <c:pt idx="3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07-4F1C-B1E8-26AD27F46AAC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ȘE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Лист1!$G$2:$G$5</c:f>
              <c:numCache>
                <c:formatCode>General</c:formatCode>
                <c:ptCount val="4"/>
                <c:pt idx="0">
                  <c:v>107</c:v>
                </c:pt>
                <c:pt idx="1">
                  <c:v>92</c:v>
                </c:pt>
                <c:pt idx="2">
                  <c:v>181</c:v>
                </c:pt>
                <c:pt idx="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E07-4F1C-B1E8-26AD27F46AAC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ȘSE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7308898719826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E07-4F1C-B1E8-26AD27F46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2019-2020</c:v>
                </c:pt>
                <c:pt idx="1">
                  <c:v>2020-2021</c:v>
                </c:pt>
                <c:pt idx="2">
                  <c:v>2021-2022</c:v>
                </c:pt>
                <c:pt idx="3">
                  <c:v>2022-2023</c:v>
                </c:pt>
              </c:strCache>
            </c:strRef>
          </c:cat>
          <c:val>
            <c:numRef>
              <c:f>Лист1!$H$2:$H$5</c:f>
              <c:numCache>
                <c:formatCode>General</c:formatCode>
                <c:ptCount val="4"/>
                <c:pt idx="0">
                  <c:v>108</c:v>
                </c:pt>
                <c:pt idx="1">
                  <c:v>99</c:v>
                </c:pt>
                <c:pt idx="2">
                  <c:v>522</c:v>
                </c:pt>
                <c:pt idx="3">
                  <c:v>119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E07-4F1C-B1E8-26AD27F46AA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7440"/>
        <c:axId val="173448512"/>
      </c:barChart>
      <c:catAx>
        <c:axId val="1999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8512"/>
        <c:crosses val="autoZero"/>
        <c:auto val="1"/>
        <c:lblAlgn val="ctr"/>
        <c:lblOffset val="100"/>
        <c:noMultiLvlLbl val="0"/>
      </c:catAx>
      <c:valAx>
        <c:axId val="173448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999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050075871487018E-2"/>
          <c:y val="0.20375707888022948"/>
          <c:w val="0.97589984825702591"/>
          <c:h val="0.296243031593497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0.90800000000000003</c:v>
                </c:pt>
                <c:pt idx="1">
                  <c:v>9.1999999999999998E-2</c:v>
                </c:pt>
                <c:pt idx="2">
                  <c:v>0.86799999999999999</c:v>
                </c:pt>
                <c:pt idx="3">
                  <c:v>0.434</c:v>
                </c:pt>
                <c:pt idx="4">
                  <c:v>0.26300000000000001</c:v>
                </c:pt>
                <c:pt idx="5">
                  <c:v>0.17100000000000001</c:v>
                </c:pt>
                <c:pt idx="6">
                  <c:v>0.68400000000000005</c:v>
                </c:pt>
                <c:pt idx="7">
                  <c:v>0.184</c:v>
                </c:pt>
                <c:pt idx="8">
                  <c:v>0.77600000000000002</c:v>
                </c:pt>
                <c:pt idx="9">
                  <c:v>6.6000000000000003E-2</c:v>
                </c:pt>
                <c:pt idx="10">
                  <c:v>2.5999999999999999E-2</c:v>
                </c:pt>
                <c:pt idx="11">
                  <c:v>0.65800000000000003</c:v>
                </c:pt>
                <c:pt idx="12">
                  <c:v>2.5999999999999999E-2</c:v>
                </c:pt>
                <c:pt idx="13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A-4422-9486-E6A27CBD5EE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3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Sheet1!$C$2:$C$15</c:f>
              <c:numCache>
                <c:formatCode>0.0%</c:formatCode>
                <c:ptCount val="14"/>
                <c:pt idx="0">
                  <c:v>0.76700000000000002</c:v>
                </c:pt>
                <c:pt idx="1">
                  <c:v>0.23300000000000001</c:v>
                </c:pt>
                <c:pt idx="2">
                  <c:v>0.88400000000000001</c:v>
                </c:pt>
                <c:pt idx="3">
                  <c:v>0.74399999999999999</c:v>
                </c:pt>
                <c:pt idx="4">
                  <c:v>9.2999999999999999E-2</c:v>
                </c:pt>
                <c:pt idx="5">
                  <c:v>4.7E-2</c:v>
                </c:pt>
                <c:pt idx="6">
                  <c:v>0.76700000000000002</c:v>
                </c:pt>
                <c:pt idx="7">
                  <c:v>0.11600000000000001</c:v>
                </c:pt>
                <c:pt idx="8">
                  <c:v>0.76700000000000002</c:v>
                </c:pt>
                <c:pt idx="9">
                  <c:v>9.2999999999999999E-2</c:v>
                </c:pt>
                <c:pt idx="10">
                  <c:v>2.3E-2</c:v>
                </c:pt>
                <c:pt idx="11">
                  <c:v>0.14000000000000001</c:v>
                </c:pt>
                <c:pt idx="12">
                  <c:v>0</c:v>
                </c:pt>
                <c:pt idx="13">
                  <c:v>0.11600000000000001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AA-4422-9486-E6A27CBD5E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Licență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0.96299999999999997</c:v>
                </c:pt>
                <c:pt idx="1">
                  <c:v>3.6999999999999998E-2</c:v>
                </c:pt>
                <c:pt idx="2">
                  <c:v>0.77800000000000002</c:v>
                </c:pt>
                <c:pt idx="3">
                  <c:v>0.25900000000000001</c:v>
                </c:pt>
                <c:pt idx="4">
                  <c:v>0.40699999999999997</c:v>
                </c:pt>
                <c:pt idx="5">
                  <c:v>0.111</c:v>
                </c:pt>
                <c:pt idx="6">
                  <c:v>0.51900000000000002</c:v>
                </c:pt>
                <c:pt idx="7">
                  <c:v>0.25900000000000001</c:v>
                </c:pt>
                <c:pt idx="8">
                  <c:v>0.66700000000000004</c:v>
                </c:pt>
                <c:pt idx="9">
                  <c:v>7.3999999999999996E-2</c:v>
                </c:pt>
                <c:pt idx="10">
                  <c:v>3.6999999999999998E-2</c:v>
                </c:pt>
                <c:pt idx="11">
                  <c:v>0.48099999999999998</c:v>
                </c:pt>
                <c:pt idx="12">
                  <c:v>0.185</c:v>
                </c:pt>
                <c:pt idx="13">
                  <c:v>0.222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70-4B15-8436-AE6522EEC8B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accent3">
                <a:lumMod val="9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Sheet1!$C$2:$C$15</c:f>
              <c:numCache>
                <c:formatCode>0.0%</c:formatCode>
                <c:ptCount val="1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0.38500000000000001</c:v>
                </c:pt>
                <c:pt idx="7">
                  <c:v>0.61499999999999999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70-4B15-8436-AE6522EEC8B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Locuiesc în RM</c:v>
                </c:pt>
                <c:pt idx="1">
                  <c:v>Locuiesc peste hotare</c:v>
                </c:pt>
                <c:pt idx="2">
                  <c:v>Total angajați</c:v>
                </c:pt>
                <c:pt idx="3">
                  <c:v>Angajați în timpul studiilor</c:v>
                </c:pt>
                <c:pt idx="4">
                  <c:v>Angajați în primele 6 luni după absolvire</c:v>
                </c:pt>
                <c:pt idx="5">
                  <c:v>Angajat în ultimele 2-3 luni</c:v>
                </c:pt>
                <c:pt idx="6">
                  <c:v>Angajați în sectorul public</c:v>
                </c:pt>
                <c:pt idx="7">
                  <c:v>Angajați în sectorul privat</c:v>
                </c:pt>
                <c:pt idx="8">
                  <c:v>Angajați conform specialității</c:v>
                </c:pt>
                <c:pt idx="9">
                  <c:v>Angajați în domeniu conex</c:v>
                </c:pt>
                <c:pt idx="10">
                  <c:v>Angajați în alt domenu</c:v>
                </c:pt>
                <c:pt idx="11">
                  <c:v>Angajați, urmează studii </c:v>
                </c:pt>
                <c:pt idx="12">
                  <c:v>Nu sunt angajați, învață</c:v>
                </c:pt>
                <c:pt idx="13">
                  <c:v>Neangajați</c:v>
                </c:pt>
              </c:strCache>
            </c:strRef>
          </c:cat>
          <c:val>
            <c:numRef>
              <c:f>Sheet1!$B$2:$B$15</c:f>
              <c:numCache>
                <c:formatCode>0.0%</c:formatCode>
                <c:ptCount val="14"/>
                <c:pt idx="0">
                  <c:v>0.97</c:v>
                </c:pt>
                <c:pt idx="1">
                  <c:v>0.03</c:v>
                </c:pt>
                <c:pt idx="2">
                  <c:v>0.93899999999999995</c:v>
                </c:pt>
                <c:pt idx="3">
                  <c:v>0.42399999999999999</c:v>
                </c:pt>
                <c:pt idx="4">
                  <c:v>0.21199999999999999</c:v>
                </c:pt>
                <c:pt idx="5">
                  <c:v>0.30299999999999999</c:v>
                </c:pt>
                <c:pt idx="6">
                  <c:v>9.0999999999999998E-2</c:v>
                </c:pt>
                <c:pt idx="7">
                  <c:v>0.90900000000000003</c:v>
                </c:pt>
                <c:pt idx="8">
                  <c:v>0.03</c:v>
                </c:pt>
                <c:pt idx="9">
                  <c:v>0</c:v>
                </c:pt>
                <c:pt idx="10">
                  <c:v>0</c:v>
                </c:pt>
                <c:pt idx="11">
                  <c:v>0.57599999999999996</c:v>
                </c:pt>
                <c:pt idx="12">
                  <c:v>0</c:v>
                </c:pt>
                <c:pt idx="13">
                  <c:v>6.0999999999999999E-2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9E-4C56-AF29-3695132834E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2408831"/>
        <c:axId val="112403423"/>
      </c:barChart>
      <c:catAx>
        <c:axId val="11240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403423"/>
        <c:crosses val="autoZero"/>
        <c:auto val="1"/>
        <c:lblAlgn val="ctr"/>
        <c:lblOffset val="100"/>
        <c:noMultiLvlLbl val="0"/>
      </c:catAx>
      <c:valAx>
        <c:axId val="112403423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12408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%%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BM</c:v>
                </c:pt>
                <c:pt idx="1">
                  <c:v>Litere</c:v>
                </c:pt>
                <c:pt idx="2">
                  <c:v>Drept</c:v>
                </c:pt>
                <c:pt idx="3">
                  <c:v>IID</c:v>
                </c:pt>
                <c:pt idx="4">
                  <c:v>RISPJ</c:v>
                </c:pt>
                <c:pt idx="5">
                  <c:v>ȘE</c:v>
                </c:pt>
                <c:pt idx="6">
                  <c:v>ȘSE</c:v>
                </c:pt>
                <c:pt idx="7">
                  <c:v>Total ULIM</c:v>
                </c:pt>
              </c:strCache>
            </c:strRef>
          </c:cat>
          <c:val>
            <c:numRef>
              <c:f>Лист1!$B$2:$B$9</c:f>
              <c:numCache>
                <c:formatCode>0.0%</c:formatCode>
                <c:ptCount val="8"/>
                <c:pt idx="0">
                  <c:v>0.443</c:v>
                </c:pt>
                <c:pt idx="1">
                  <c:v>0.55800000000000005</c:v>
                </c:pt>
                <c:pt idx="2">
                  <c:v>0.307</c:v>
                </c:pt>
                <c:pt idx="3">
                  <c:v>0.46500000000000002</c:v>
                </c:pt>
                <c:pt idx="4">
                  <c:v>0.52600000000000002</c:v>
                </c:pt>
                <c:pt idx="5">
                  <c:v>0.3</c:v>
                </c:pt>
                <c:pt idx="6">
                  <c:v>0.23200000000000001</c:v>
                </c:pt>
                <c:pt idx="7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7-4244-85AE-43AB1B232E5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7440"/>
        <c:axId val="173448512"/>
      </c:barChart>
      <c:catAx>
        <c:axId val="1999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8512"/>
        <c:crosses val="autoZero"/>
        <c:auto val="1"/>
        <c:lblAlgn val="ctr"/>
        <c:lblOffset val="100"/>
        <c:noMultiLvlLbl val="0"/>
      </c:catAx>
      <c:valAx>
        <c:axId val="173448512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947441519967707E-2"/>
          <c:y val="0.12482385386224028"/>
          <c:w val="0.97610511696006463"/>
          <c:h val="0.304688626797146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Licență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Foaie1!$A$2:$A$8</c:f>
              <c:strCache>
                <c:ptCount val="7"/>
                <c:pt idx="0">
                  <c:v>Facultatea Biomedicină</c:v>
                </c:pt>
                <c:pt idx="1">
                  <c:v>Facultatea de Litere</c:v>
                </c:pt>
                <c:pt idx="2">
                  <c:v>Facultatea Drept</c:v>
                </c:pt>
                <c:pt idx="3">
                  <c:v>Facultatea Informatică, Inginerie și Design</c:v>
                </c:pt>
                <c:pt idx="4">
                  <c:v>Facultatea Relații Internaționale, Științe Politice și Jurnalism</c:v>
                </c:pt>
                <c:pt idx="5">
                  <c:v>Facultatea Științe Economice</c:v>
                </c:pt>
                <c:pt idx="6">
                  <c:v>Facultatea Științe Sociale și ale Educației</c:v>
                </c:pt>
              </c:strCache>
            </c:strRef>
          </c:cat>
          <c:val>
            <c:numRef>
              <c:f>Foaie1!$B$2:$B$8</c:f>
              <c:numCache>
                <c:formatCode>General</c:formatCode>
                <c:ptCount val="7"/>
                <c:pt idx="0">
                  <c:v>38</c:v>
                </c:pt>
                <c:pt idx="1">
                  <c:v>42</c:v>
                </c:pt>
                <c:pt idx="2">
                  <c:v>66</c:v>
                </c:pt>
                <c:pt idx="3">
                  <c:v>31</c:v>
                </c:pt>
                <c:pt idx="4">
                  <c:v>27</c:v>
                </c:pt>
                <c:pt idx="5">
                  <c:v>50</c:v>
                </c:pt>
                <c:pt idx="6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7-4E56-AAA9-36A41286BB24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Masterat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Foaie1!$A$2:$A$8</c:f>
              <c:strCache>
                <c:ptCount val="7"/>
                <c:pt idx="0">
                  <c:v>Facultatea Biomedicină</c:v>
                </c:pt>
                <c:pt idx="1">
                  <c:v>Facultatea de Litere</c:v>
                </c:pt>
                <c:pt idx="2">
                  <c:v>Facultatea Drept</c:v>
                </c:pt>
                <c:pt idx="3">
                  <c:v>Facultatea Informatică, Inginerie și Design</c:v>
                </c:pt>
                <c:pt idx="4">
                  <c:v>Facultatea Relații Internaționale, Științe Politice și Jurnalism</c:v>
                </c:pt>
                <c:pt idx="5">
                  <c:v>Facultatea Științe Economice</c:v>
                </c:pt>
                <c:pt idx="6">
                  <c:v>Facultatea Științe Sociale și ale Educației</c:v>
                </c:pt>
              </c:strCache>
            </c:strRef>
          </c:cat>
          <c:val>
            <c:numRef>
              <c:f>Foaie1!$C$2:$C$8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47</c:v>
                </c:pt>
                <c:pt idx="3">
                  <c:v>2</c:v>
                </c:pt>
                <c:pt idx="4">
                  <c:v>13</c:v>
                </c:pt>
                <c:pt idx="5">
                  <c:v>38</c:v>
                </c:pt>
                <c:pt idx="6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A7-4E56-AAA9-36A41286BB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7490688"/>
        <c:axId val="236295232"/>
      </c:barChart>
      <c:catAx>
        <c:axId val="157490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36295232"/>
        <c:crosses val="autoZero"/>
        <c:auto val="1"/>
        <c:lblAlgn val="ctr"/>
        <c:lblOffset val="100"/>
        <c:noMultiLvlLbl val="0"/>
      </c:catAx>
      <c:valAx>
        <c:axId val="236295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74906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Vânzări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84B-42AB-843C-8604D54C6F1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84B-42AB-843C-8604D54C6F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330</c:v>
                </c:pt>
                <c:pt idx="1">
                  <c:v>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3-4DA7-8936-3798FFD678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Locuiesc în prezent (în %)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055-4D38-9F3E-3E19BD41155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055-4D38-9F3E-3E19BD41155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AD76651A-CBA4-42B6-8D72-425297AA7E0D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055-4D38-9F3E-3E19BD41155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8A0A578-B135-4436-8CA7-2DDA63C5F707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055-4D38-9F3E-3E19BD4115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Foaie1!$B$2:$B$3</c:f>
              <c:numCache>
                <c:formatCode>###0.0</c:formatCode>
                <c:ptCount val="2"/>
                <c:pt idx="0">
                  <c:v>90.3</c:v>
                </c:pt>
                <c:pt idx="1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9-4C96-A386-2B0913FE79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2017-2018</c:v>
                </c:pt>
                <c:pt idx="1">
                  <c:v>Anul universitar 2018-2019</c:v>
                </c:pt>
                <c:pt idx="2">
                  <c:v>Anul universitar 2019-2020</c:v>
                </c:pt>
                <c:pt idx="3">
                  <c:v>Anul universitar 2020-2021</c:v>
                </c:pt>
                <c:pt idx="4">
                  <c:v>Anul universitar 2021-2022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0.98099999999999998</c:v>
                </c:pt>
                <c:pt idx="1">
                  <c:v>0.85699999999999998</c:v>
                </c:pt>
                <c:pt idx="2">
                  <c:v>0.96599999999999997</c:v>
                </c:pt>
                <c:pt idx="3">
                  <c:v>0.99099999999999999</c:v>
                </c:pt>
                <c:pt idx="4">
                  <c:v>0.94499999999999995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2017-2018</c:v>
                </c:pt>
                <c:pt idx="1">
                  <c:v>Anul universitar 2018-2019</c:v>
                </c:pt>
                <c:pt idx="2">
                  <c:v>Anul universitar 2019-2020</c:v>
                </c:pt>
                <c:pt idx="3">
                  <c:v>Anul universitar 2020-2021</c:v>
                </c:pt>
                <c:pt idx="4">
                  <c:v>Anul universitar 2021-2022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0.44500000000000001</c:v>
                </c:pt>
                <c:pt idx="1">
                  <c:v>0.443</c:v>
                </c:pt>
                <c:pt idx="2">
                  <c:v>0.48</c:v>
                </c:pt>
                <c:pt idx="3">
                  <c:v>0.47399999999999998</c:v>
                </c:pt>
                <c:pt idx="4">
                  <c:v>0.49299999999999999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2017-2028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0.80800000000000005</c:v>
                </c:pt>
                <c:pt idx="1">
                  <c:v>0.33300000000000002</c:v>
                </c:pt>
                <c:pt idx="2">
                  <c:v>0.47499999999999998</c:v>
                </c:pt>
                <c:pt idx="3">
                  <c:v>0.192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32-4ECE-83F0-26737B71E78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0.88</c:v>
                </c:pt>
                <c:pt idx="1">
                  <c:v>0.314</c:v>
                </c:pt>
                <c:pt idx="2">
                  <c:v>0.56699999999999995</c:v>
                </c:pt>
                <c:pt idx="3">
                  <c:v>0.11899999999999999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32-4ECE-83F0-26737B71E78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Лист1!$D$2:$D$5</c:f>
              <c:numCache>
                <c:formatCode>0.0%</c:formatCode>
                <c:ptCount val="4"/>
                <c:pt idx="0">
                  <c:v>0.96299999999999997</c:v>
                </c:pt>
                <c:pt idx="1">
                  <c:v>0.53200000000000003</c:v>
                </c:pt>
                <c:pt idx="2">
                  <c:v>0.32100000000000001</c:v>
                </c:pt>
                <c:pt idx="3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32-4ECE-83F0-26737B71E78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9.0334879221555184E-3"/>
                  <c:y val="1.1378666568111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432-4ECE-83F0-26737B71E78B}"/>
                </c:ext>
              </c:extLst>
            </c:dLbl>
            <c:dLbl>
              <c:idx val="2"/>
              <c:layout>
                <c:manualLayout>
                  <c:x val="4.5167439610777592E-3"/>
                  <c:y val="-2.8446666420278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432-4ECE-83F0-26737B71E78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Лист1!$E$2:$E$5</c:f>
              <c:numCache>
                <c:formatCode>0.0%</c:formatCode>
                <c:ptCount val="4"/>
                <c:pt idx="0">
                  <c:v>0.82699999999999996</c:v>
                </c:pt>
                <c:pt idx="1">
                  <c:v>0.51200000000000001</c:v>
                </c:pt>
                <c:pt idx="2">
                  <c:v>0.318</c:v>
                </c:pt>
                <c:pt idx="3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32-4ECE-83F0-26737B71E78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2021-2022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  <c:pt idx="3">
                  <c:v>Angajați în ultimele 2-3 luni</c:v>
                </c:pt>
              </c:strCache>
            </c:strRef>
          </c:cat>
          <c:val>
            <c:numRef>
              <c:f>Лист1!$F$2:$F$5</c:f>
              <c:numCache>
                <c:formatCode>0.0%</c:formatCode>
                <c:ptCount val="4"/>
                <c:pt idx="0">
                  <c:v>0.94799999999999995</c:v>
                </c:pt>
                <c:pt idx="1">
                  <c:v>0.33500000000000002</c:v>
                </c:pt>
                <c:pt idx="2">
                  <c:v>0.441</c:v>
                </c:pt>
                <c:pt idx="3">
                  <c:v>0.224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432-4ECE-83F0-26737B71E78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8880"/>
        <c:axId val="219691200"/>
      </c:barChart>
      <c:catAx>
        <c:axId val="24645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19691200"/>
        <c:crosses val="autoZero"/>
        <c:auto val="1"/>
        <c:lblAlgn val="ctr"/>
        <c:lblOffset val="100"/>
        <c:noMultiLvlLbl val="0"/>
      </c:catAx>
      <c:valAx>
        <c:axId val="21969120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6458880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Preocupări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Total angajați</c:v>
                </c:pt>
                <c:pt idx="1">
                  <c:v>Angajați, urmează studii de masterat</c:v>
                </c:pt>
                <c:pt idx="2">
                  <c:v>Nu sunt angajați, urmează stuii de masterat</c:v>
                </c:pt>
                <c:pt idx="3">
                  <c:v>Angajați, nu învață</c:v>
                </c:pt>
                <c:pt idx="4">
                  <c:v>Nu sunt angajați și nu învață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0.94799999999999995</c:v>
                </c:pt>
                <c:pt idx="1">
                  <c:v>0.63900000000000001</c:v>
                </c:pt>
                <c:pt idx="2">
                  <c:v>3.5999999999999997E-2</c:v>
                </c:pt>
                <c:pt idx="3">
                  <c:v>0.309</c:v>
                </c:pt>
                <c:pt idx="4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C4-4AEE-A33C-51D86CFD6B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89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27.09.2023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599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FE936-17C2-4D92-91C7-CF0BAC3908EB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7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4464051" y="6237288"/>
            <a:ext cx="2989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10617200" y="6375401"/>
            <a:ext cx="1082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7368" y="332656"/>
            <a:ext cx="11305256" cy="3312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000" b="1" dirty="0">
                <a:solidFill>
                  <a:srgbClr val="002060"/>
                </a:solidFill>
              </a:rPr>
              <a:t>Orientarea studenţilor în carieră şi studiul inserţiei absolvenţilor ULIM în câmpul muncii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r>
              <a:rPr lang="ro-RO" sz="4000" b="1" dirty="0">
                <a:solidFill>
                  <a:srgbClr val="002060"/>
                </a:solidFill>
              </a:rPr>
              <a:t>Informație privind angajabilitatea absolvenților a.u. 20</a:t>
            </a:r>
            <a:r>
              <a:rPr lang="en-US" sz="4000" b="1" dirty="0">
                <a:solidFill>
                  <a:srgbClr val="002060"/>
                </a:solidFill>
              </a:rPr>
              <a:t>21</a:t>
            </a:r>
            <a:r>
              <a:rPr lang="ro-RO" sz="4000" b="1" dirty="0">
                <a:solidFill>
                  <a:srgbClr val="002060"/>
                </a:solidFill>
              </a:rPr>
              <a:t>-202</a:t>
            </a:r>
            <a:r>
              <a:rPr lang="en-US" sz="4000" b="1" dirty="0">
                <a:solidFill>
                  <a:srgbClr val="002060"/>
                </a:solidFill>
              </a:rPr>
              <a:t>2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407368" y="3933056"/>
            <a:ext cx="11449271" cy="24482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A pregătit: </a:t>
            </a:r>
          </a:p>
          <a:p>
            <a:pPr algn="r"/>
            <a:r>
              <a:rPr lang="ro-RO" altLang="en-US" sz="1800" b="1" dirty="0">
                <a:solidFill>
                  <a:srgbClr val="002060"/>
                </a:solidFill>
              </a:rPr>
              <a:t>Svetlana Rusnac, dr., conf. univ.</a:t>
            </a:r>
            <a:endParaRPr lang="en-US" altLang="en-US" sz="1800" b="1" dirty="0">
              <a:solidFill>
                <a:srgbClr val="002060"/>
              </a:solidFill>
            </a:endParaRPr>
          </a:p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Pentru elaborarea raportului au fost utilizate date căpătate prin aplicarea chestionarului online „Sondaj anonim privind angajarea absolvenților ULIM în câmpul muncii”</a:t>
            </a:r>
            <a:r>
              <a:rPr lang="en-US" altLang="en-US" sz="2000" b="1" dirty="0">
                <a:solidFill>
                  <a:srgbClr val="002060"/>
                </a:solidFill>
              </a:rPr>
              <a:t>, </a:t>
            </a:r>
            <a:r>
              <a:rPr lang="ro-RO" altLang="en-US" sz="2000" b="1" dirty="0">
                <a:solidFill>
                  <a:srgbClr val="002060"/>
                </a:solidFill>
              </a:rPr>
              <a:t>distribuit online și completat de abosolvenți în perioada </a:t>
            </a:r>
            <a:r>
              <a:rPr lang="en-US" altLang="en-US" sz="2000" b="1" dirty="0">
                <a:solidFill>
                  <a:srgbClr val="002060"/>
                </a:solidFill>
              </a:rPr>
              <a:t>29</a:t>
            </a:r>
            <a:r>
              <a:rPr lang="ro-RO" altLang="en-US" sz="2000" b="1" dirty="0">
                <a:solidFill>
                  <a:srgbClr val="002060"/>
                </a:solidFill>
              </a:rPr>
              <a:t>.0</a:t>
            </a:r>
            <a:r>
              <a:rPr lang="en-US" altLang="en-US" sz="2000" b="1" dirty="0">
                <a:solidFill>
                  <a:srgbClr val="002060"/>
                </a:solidFill>
              </a:rPr>
              <a:t>3</a:t>
            </a:r>
            <a:r>
              <a:rPr lang="ro-RO" altLang="en-US" sz="2000" b="1" dirty="0">
                <a:solidFill>
                  <a:srgbClr val="002060"/>
                </a:solidFill>
              </a:rPr>
              <a:t>-</a:t>
            </a:r>
            <a:r>
              <a:rPr lang="en-US" altLang="en-US" sz="2000" b="1" dirty="0">
                <a:solidFill>
                  <a:srgbClr val="002060"/>
                </a:solidFill>
              </a:rPr>
              <a:t>19.</a:t>
            </a:r>
            <a:r>
              <a:rPr lang="ro-RO" altLang="en-US" sz="2000" b="1" dirty="0">
                <a:solidFill>
                  <a:srgbClr val="002060"/>
                </a:solidFill>
              </a:rPr>
              <a:t>0</a:t>
            </a:r>
            <a:r>
              <a:rPr lang="en-US" altLang="en-US" sz="2000" b="1" dirty="0">
                <a:solidFill>
                  <a:srgbClr val="002060"/>
                </a:solidFill>
              </a:rPr>
              <a:t>4</a:t>
            </a:r>
            <a:r>
              <a:rPr lang="ro-RO" altLang="en-US" sz="2000" b="1" dirty="0">
                <a:solidFill>
                  <a:srgbClr val="002060"/>
                </a:solidFill>
              </a:rPr>
              <a:t>.202</a:t>
            </a:r>
            <a:r>
              <a:rPr lang="en-US" altLang="en-US" sz="2000" b="1" dirty="0">
                <a:solidFill>
                  <a:srgbClr val="002060"/>
                </a:solidFill>
              </a:rPr>
              <a:t>3.</a:t>
            </a:r>
            <a:r>
              <a:rPr lang="ro-RO" altLang="en-US" sz="2000" b="1" dirty="0">
                <a:solidFill>
                  <a:srgbClr val="002060"/>
                </a:solidFill>
              </a:rPr>
              <a:t> </a:t>
            </a:r>
          </a:p>
          <a:p>
            <a:pPr algn="r"/>
            <a:endParaRPr lang="ro-RO" altLang="en-US" b="1" dirty="0">
              <a:solidFill>
                <a:srgbClr val="002060"/>
              </a:solidFill>
            </a:endParaRPr>
          </a:p>
          <a:p>
            <a:pPr algn="r"/>
            <a:endParaRPr lang="ru-RU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634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/>
              <a:t>Date demografice</a:t>
            </a:r>
            <a:endParaRPr lang="ru-RU" alt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759407"/>
              </p:ext>
            </p:extLst>
          </p:nvPr>
        </p:nvGraphicFramePr>
        <p:xfrm>
          <a:off x="767408" y="980728"/>
          <a:ext cx="109728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652589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Traseu post-absolvire</a:t>
            </a:r>
            <a:endParaRPr lang="en-US" altLang="ru-RU" sz="20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3849515"/>
              </p:ext>
            </p:extLst>
          </p:nvPr>
        </p:nvGraphicFramePr>
        <p:xfrm>
          <a:off x="623392" y="548681"/>
          <a:ext cx="1116124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</a:t>
            </a:r>
            <a:r>
              <a:rPr lang="en-US" dirty="0" err="1"/>
              <a:t>licență</a:t>
            </a:r>
            <a:endParaRPr lang="ru-RU" dirty="0"/>
          </a:p>
        </p:txBody>
      </p:sp>
      <p:graphicFrame>
        <p:nvGraphicFramePr>
          <p:cNvPr id="6" name="Объект 6">
            <a:extLst>
              <a:ext uri="{FF2B5EF4-FFF2-40B4-BE49-F238E27FC236}">
                <a16:creationId xmlns:a16="http://schemas.microsoft.com/office/drawing/2014/main" id="{78279909-4554-4116-AECA-7A91E10AF2E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21540461"/>
              </p:ext>
            </p:extLst>
          </p:nvPr>
        </p:nvGraphicFramePr>
        <p:xfrm>
          <a:off x="263352" y="1268760"/>
          <a:ext cx="116652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F446D-D578-4837-86C9-F267FCAA8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16632"/>
            <a:ext cx="11665694" cy="1301006"/>
          </a:xfrm>
        </p:spPr>
        <p:txBody>
          <a:bodyPr/>
          <a:lstStyle/>
          <a:p>
            <a:r>
              <a:rPr lang="en-US" dirty="0" err="1"/>
              <a:t>Preocupările</a:t>
            </a:r>
            <a:r>
              <a:rPr lang="en-US" dirty="0"/>
              <a:t> </a:t>
            </a:r>
            <a:r>
              <a:rPr lang="en-US" dirty="0" err="1"/>
              <a:t>muncă-studii</a:t>
            </a:r>
            <a:r>
              <a:rPr lang="en-US" dirty="0"/>
              <a:t> ale </a:t>
            </a:r>
            <a:r>
              <a:rPr lang="en-US" dirty="0" err="1"/>
              <a:t>absolvenților</a:t>
            </a:r>
            <a:r>
              <a:rPr lang="en-US" dirty="0"/>
              <a:t> </a:t>
            </a:r>
            <a:r>
              <a:rPr lang="en-US" dirty="0" err="1"/>
              <a:t>programelor</a:t>
            </a:r>
            <a:r>
              <a:rPr lang="en-US" dirty="0"/>
              <a:t> de </a:t>
            </a:r>
            <a:r>
              <a:rPr lang="en-US" dirty="0" err="1"/>
              <a:t>licență</a:t>
            </a:r>
            <a:r>
              <a:rPr lang="en-US" dirty="0"/>
              <a:t> 2021-2022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6D5C7AB-03F1-43D8-8422-09B5D7A49134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18747141"/>
              </p:ext>
            </p:extLst>
          </p:nvPr>
        </p:nvGraphicFramePr>
        <p:xfrm>
          <a:off x="278189" y="1700808"/>
          <a:ext cx="11578849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878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chemeClr val="tx1"/>
                </a:solidFill>
              </a:rPr>
              <a:t>Traseu post absolvire masterat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Substituent conținut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2495425"/>
              </p:ext>
            </p:extLst>
          </p:nvPr>
        </p:nvGraphicFramePr>
        <p:xfrm>
          <a:off x="335360" y="1052736"/>
          <a:ext cx="1159328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595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F584A11-C57B-498E-84FC-E57C9402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16632"/>
            <a:ext cx="11665694" cy="1301006"/>
          </a:xfrm>
        </p:spPr>
        <p:txBody>
          <a:bodyPr/>
          <a:lstStyle/>
          <a:p>
            <a:r>
              <a:rPr lang="en-US" dirty="0" err="1"/>
              <a:t>Preocupările</a:t>
            </a:r>
            <a:r>
              <a:rPr lang="en-US" dirty="0"/>
              <a:t> </a:t>
            </a:r>
            <a:r>
              <a:rPr lang="en-US" dirty="0" err="1"/>
              <a:t>muncă-studii</a:t>
            </a:r>
            <a:r>
              <a:rPr lang="en-US" dirty="0"/>
              <a:t> ale </a:t>
            </a:r>
            <a:r>
              <a:rPr lang="en-US" dirty="0" err="1"/>
              <a:t>absolvenților</a:t>
            </a:r>
            <a:r>
              <a:rPr lang="en-US" dirty="0"/>
              <a:t> </a:t>
            </a:r>
            <a:r>
              <a:rPr lang="en-US" dirty="0" err="1"/>
              <a:t>programelor</a:t>
            </a:r>
            <a:r>
              <a:rPr lang="en-US" dirty="0"/>
              <a:t> de </a:t>
            </a:r>
            <a:r>
              <a:rPr lang="en-US" dirty="0" err="1"/>
              <a:t>masterat</a:t>
            </a:r>
            <a:r>
              <a:rPr lang="en-US" dirty="0"/>
              <a:t> 2021-2022 </a:t>
            </a: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7A7EE017-28AE-47E3-9F6A-ACCA2ABC3F3D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20675972"/>
              </p:ext>
            </p:extLst>
          </p:nvPr>
        </p:nvGraphicFramePr>
        <p:xfrm>
          <a:off x="278189" y="1700808"/>
          <a:ext cx="11578849" cy="4032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627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778098"/>
          </a:xfrm>
        </p:spPr>
        <p:txBody>
          <a:bodyPr/>
          <a:lstStyle/>
          <a:p>
            <a:r>
              <a:rPr lang="ro-RO" sz="3200" dirty="0"/>
              <a:t>Traseu post absolvire licență</a:t>
            </a:r>
            <a:endParaRPr lang="ru-RU" sz="3200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7053137"/>
              </p:ext>
            </p:extLst>
          </p:nvPr>
        </p:nvGraphicFramePr>
        <p:xfrm>
          <a:off x="335360" y="980729"/>
          <a:ext cx="11521280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u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chemeClr val="tx1"/>
                </a:solidFill>
              </a:rPr>
              <a:t>Traseu post absolvire masterat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9" name="Substituent conținut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87936"/>
              </p:ext>
            </p:extLst>
          </p:nvPr>
        </p:nvGraphicFramePr>
        <p:xfrm>
          <a:off x="609600" y="1052737"/>
          <a:ext cx="109728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723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551384" y="188640"/>
            <a:ext cx="11089232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Detalii privind angajarea – conformitate cu domeniul de formare profesională la programul de licență</a:t>
            </a:r>
            <a:endParaRPr lang="en-US" altLang="ru-RU" sz="3200" dirty="0"/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54173300"/>
              </p:ext>
            </p:extLst>
          </p:nvPr>
        </p:nvGraphicFramePr>
        <p:xfrm>
          <a:off x="609600" y="1340769"/>
          <a:ext cx="1124743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/>
          <a:lstStyle/>
          <a:p>
            <a:r>
              <a:rPr lang="ro-RO" altLang="ru-RU" sz="2400" dirty="0">
                <a:solidFill>
                  <a:schemeClr val="tx1"/>
                </a:solidFill>
              </a:rPr>
              <a:t>Detalii privind angajarea – conformitate cu domeniul de formare profesională la programul de masterat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56463867"/>
              </p:ext>
            </p:extLst>
          </p:nvPr>
        </p:nvGraphicFramePr>
        <p:xfrm>
          <a:off x="407368" y="1124745"/>
          <a:ext cx="11377264" cy="4320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7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1524000" y="274638"/>
            <a:ext cx="9036050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/>
              <a:t>FIŞA DE URMĂRIRE A INSERŢIEI PROFESIONALE A ABSOLVENŢILOR PE PIAŢA MUNCII</a:t>
            </a:r>
            <a:br>
              <a:rPr lang="ro-RO" altLang="en-US" sz="2800" b="1"/>
            </a:br>
            <a:r>
              <a:rPr lang="ro-RO" altLang="en-US" sz="2800" b="1"/>
              <a:t>Conținut</a:t>
            </a:r>
            <a:endParaRPr lang="ru-RU" altLang="en-US" sz="2800" b="1"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xfrm>
            <a:off x="263352" y="1556793"/>
            <a:ext cx="11665296" cy="45693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300" b="1" dirty="0"/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300" b="1" dirty="0"/>
              <a:t>Preocupările de bază după absolvirea studiilor de licență - masterat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300" b="1" dirty="0">
                <a:cs typeface="Times New Roman" panose="02020603050405020304" pitchFamily="18" charset="0"/>
              </a:rPr>
              <a:t>Detalii despre angajare în câmpul muncii</a:t>
            </a:r>
            <a:endParaRPr lang="en-US" altLang="en-US" sz="2300" b="1" dirty="0"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en-US" altLang="en-US" sz="2300" b="1" dirty="0" err="1">
                <a:cs typeface="Times New Roman" panose="02020603050405020304" pitchFamily="18" charset="0"/>
              </a:rPr>
              <a:t>Detalii</a:t>
            </a:r>
            <a:r>
              <a:rPr lang="en-US" altLang="en-US" sz="2300" b="1" dirty="0"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despre</a:t>
            </a:r>
            <a:r>
              <a:rPr lang="en-US" altLang="en-US" sz="2300" b="1" dirty="0"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urmarea</a:t>
            </a:r>
            <a:r>
              <a:rPr lang="en-US" altLang="en-US" sz="2300" b="1" dirty="0"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studiilor</a:t>
            </a:r>
            <a:r>
              <a:rPr lang="en-US" altLang="en-US" sz="2300" b="1" dirty="0">
                <a:cs typeface="Times New Roman" panose="02020603050405020304" pitchFamily="18" charset="0"/>
              </a:rPr>
              <a:t> la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masterat</a:t>
            </a:r>
            <a:r>
              <a:rPr lang="en-US" altLang="en-US" sz="2300" b="1" dirty="0">
                <a:cs typeface="Times New Roman" panose="02020603050405020304" pitchFamily="18" charset="0"/>
              </a:rPr>
              <a:t>/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doctorat</a:t>
            </a:r>
            <a:r>
              <a:rPr lang="en-US" altLang="en-US" sz="2300" b="1" dirty="0">
                <a:cs typeface="Times New Roman" panose="02020603050405020304" pitchFamily="18" charset="0"/>
              </a:rPr>
              <a:t>/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alte</a:t>
            </a:r>
            <a:r>
              <a:rPr lang="en-US" altLang="en-US" sz="2300" b="1" dirty="0">
                <a:cs typeface="Times New Roman" panose="02020603050405020304" pitchFamily="18" charset="0"/>
              </a:rPr>
              <a:t>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programe</a:t>
            </a:r>
            <a:r>
              <a:rPr lang="en-US" altLang="en-US" sz="2300" b="1" dirty="0">
                <a:cs typeface="Times New Roman" panose="02020603050405020304" pitchFamily="18" charset="0"/>
              </a:rPr>
              <a:t> de </a:t>
            </a:r>
            <a:r>
              <a:rPr lang="en-US" altLang="en-US" sz="2300" b="1" dirty="0" err="1">
                <a:cs typeface="Times New Roman" panose="02020603050405020304" pitchFamily="18" charset="0"/>
              </a:rPr>
              <a:t>licență</a:t>
            </a:r>
            <a:endParaRPr lang="ro-RO" altLang="en-US" sz="2300" b="1" dirty="0"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</a:pPr>
            <a:r>
              <a:rPr lang="ro-RO" altLang="en-US" sz="2300" b="1" dirty="0"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profesional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300" b="1" dirty="0">
                <a:cs typeface="Times New Roman" panose="02020603050405020304" pitchFamily="18" charset="0"/>
              </a:rPr>
              <a:t>Datele privind angajabilitatea absolvenților anului universitar 20</a:t>
            </a:r>
            <a:r>
              <a:rPr lang="en-US" altLang="en-US" sz="2300" b="1" dirty="0">
                <a:cs typeface="Times New Roman" panose="02020603050405020304" pitchFamily="18" charset="0"/>
              </a:rPr>
              <a:t>21</a:t>
            </a:r>
            <a:r>
              <a:rPr lang="ro-RO" altLang="en-US" sz="2300" b="1" dirty="0">
                <a:cs typeface="Times New Roman" panose="02020603050405020304" pitchFamily="18" charset="0"/>
              </a:rPr>
              <a:t>-202</a:t>
            </a:r>
            <a:r>
              <a:rPr lang="en-US" altLang="en-US" sz="2300" b="1" dirty="0">
                <a:cs typeface="Times New Roman" panose="02020603050405020304" pitchFamily="18" charset="0"/>
              </a:rPr>
              <a:t>1, </a:t>
            </a:r>
            <a:r>
              <a:rPr lang="ro-RO" altLang="en-US" sz="2300" b="1" dirty="0"/>
              <a:t>căpătate prin aplicarea chestionarului online „Sondaj anonim privind angajarea absolvenților ULIM în câmpul muncii”</a:t>
            </a:r>
            <a:r>
              <a:rPr lang="en-US" altLang="en-US" sz="2300" b="1" dirty="0"/>
              <a:t>, </a:t>
            </a:r>
            <a:r>
              <a:rPr lang="en-US" altLang="en-US" sz="2300" b="1" dirty="0" err="1"/>
              <a:t>și</a:t>
            </a:r>
            <a:r>
              <a:rPr lang="en-US" altLang="en-US" sz="2300" b="1" dirty="0"/>
              <a:t> din </a:t>
            </a:r>
            <a:r>
              <a:rPr lang="en-US" altLang="en-US" sz="2300" b="1" dirty="0" err="1"/>
              <a:t>bazele</a:t>
            </a:r>
            <a:r>
              <a:rPr lang="en-US" altLang="en-US" sz="2300" b="1" dirty="0"/>
              <a:t> de date </a:t>
            </a:r>
            <a:r>
              <a:rPr lang="en-US" altLang="en-US" sz="2300" b="1" dirty="0" err="1"/>
              <a:t>privind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absolvenții</a:t>
            </a:r>
            <a:r>
              <a:rPr lang="en-US" altLang="en-US" sz="2300" b="1" dirty="0"/>
              <a:t> </a:t>
            </a:r>
            <a:r>
              <a:rPr lang="en-US" altLang="en-US" sz="2300" b="1" dirty="0" err="1"/>
              <a:t>livrate</a:t>
            </a:r>
            <a:r>
              <a:rPr lang="en-US" altLang="en-US" sz="2300" b="1" dirty="0"/>
              <a:t> de </a:t>
            </a:r>
            <a:r>
              <a:rPr lang="en-US" altLang="en-US" sz="2300" b="1" dirty="0" err="1"/>
              <a:t>facultăți</a:t>
            </a:r>
            <a:r>
              <a:rPr lang="ro-RO" altLang="en-US" sz="2300" b="1" dirty="0"/>
              <a:t>.</a:t>
            </a:r>
          </a:p>
          <a:p>
            <a:pPr marL="514350" indent="-514350">
              <a:buFontTx/>
              <a:buAutoNum type="arabicPeriod"/>
            </a:pPr>
            <a:endParaRPr lang="ru-RU" altLang="en-US" sz="2400" b="1" dirty="0"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2539150-1B59-49EB-ACFD-57F20B567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60336"/>
            <a:ext cx="11665296" cy="1180432"/>
          </a:xfrm>
        </p:spPr>
        <p:txBody>
          <a:bodyPr/>
          <a:lstStyle/>
          <a:p>
            <a:r>
              <a:rPr lang="ro-RO" altLang="ru-RU" sz="4400" dirty="0"/>
              <a:t>Competențe </a:t>
            </a:r>
            <a:r>
              <a:rPr lang="en-US" altLang="ru-RU" sz="4400" dirty="0" err="1"/>
              <a:t>dezvoltate</a:t>
            </a:r>
            <a:r>
              <a:rPr lang="en-US" altLang="ru-RU" sz="4400" dirty="0"/>
              <a:t> </a:t>
            </a:r>
            <a:r>
              <a:rPr lang="en-US" altLang="ru-RU" sz="4400" dirty="0" err="1"/>
              <a:t>în</a:t>
            </a:r>
            <a:r>
              <a:rPr lang="en-US" altLang="ru-RU" sz="4400" dirty="0"/>
              <a:t> </a:t>
            </a:r>
            <a:r>
              <a:rPr lang="en-US" altLang="ru-RU" sz="4400" dirty="0" err="1"/>
              <a:t>timpul</a:t>
            </a:r>
            <a:r>
              <a:rPr lang="en-US" altLang="ru-RU" sz="4400" dirty="0"/>
              <a:t> </a:t>
            </a:r>
            <a:r>
              <a:rPr lang="en-US" altLang="ru-RU" sz="4400" dirty="0" err="1"/>
              <a:t>studiilor</a:t>
            </a:r>
            <a:r>
              <a:rPr lang="en-US" altLang="ru-RU" sz="4400" dirty="0"/>
              <a:t>(</a:t>
            </a:r>
            <a:r>
              <a:rPr lang="en-US" altLang="ru-RU" sz="4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hard</a:t>
            </a:r>
            <a:r>
              <a:rPr lang="en-US" altLang="ru-RU" sz="4400" dirty="0"/>
              <a:t> </a:t>
            </a:r>
            <a:r>
              <a:rPr lang="en-US" altLang="ru-RU" sz="4400" dirty="0" err="1"/>
              <a:t>și</a:t>
            </a:r>
            <a:r>
              <a:rPr lang="en-US" altLang="ru-RU" sz="4400" dirty="0"/>
              <a:t> </a:t>
            </a:r>
            <a:r>
              <a:rPr lang="en-US" altLang="ru-RU" sz="4400" dirty="0">
                <a:solidFill>
                  <a:srgbClr val="FF0000"/>
                </a:solidFill>
              </a:rPr>
              <a:t>soft</a:t>
            </a:r>
            <a:r>
              <a:rPr lang="en-US" altLang="ru-RU" sz="4400" dirty="0"/>
              <a:t>)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E879734F-91A4-4BA5-9C02-C5F1DB23FB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8475278"/>
              </p:ext>
            </p:extLst>
          </p:nvPr>
        </p:nvGraphicFramePr>
        <p:xfrm>
          <a:off x="191344" y="1628800"/>
          <a:ext cx="11809311" cy="44644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1788">
                  <a:extLst>
                    <a:ext uri="{9D8B030D-6E8A-4147-A177-3AD203B41FA5}">
                      <a16:colId xmlns:a16="http://schemas.microsoft.com/office/drawing/2014/main" val="1205045233"/>
                    </a:ext>
                  </a:extLst>
                </a:gridCol>
                <a:gridCol w="1299172">
                  <a:extLst>
                    <a:ext uri="{9D8B030D-6E8A-4147-A177-3AD203B41FA5}">
                      <a16:colId xmlns:a16="http://schemas.microsoft.com/office/drawing/2014/main" val="284422143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02321635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791357976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1703114582"/>
                    </a:ext>
                  </a:extLst>
                </a:gridCol>
              </a:tblGrid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2020-2021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2021-2022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146558"/>
                  </a:ext>
                </a:extLst>
              </a:tr>
              <a:tr h="2911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Total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Licență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Masterat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37640100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Cunoașterea aprofundata a propriului domeniu de studiu / a propriei specializări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80.4%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93.5%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(1)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93.3%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93.8%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7170816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acționa bine în condiții de stres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76.6%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60.4%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(9)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63.6%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53.1%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7654497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acumula rapid noi cunoștinte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75.7%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80.8%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(3)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82.1%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77.9%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32202439"/>
                  </a:ext>
                </a:extLst>
              </a:tr>
              <a:tr h="3015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lucra în echipa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72.0%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85.7%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(2)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86.1%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84.8%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619662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gestiona eficient timpul de lucru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71.0%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80.6%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(4)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81.5%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78.6%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1689307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elabora rapoarte, note sau alte documente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67.3%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52.4%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(11)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52.1%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53.1%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9496330"/>
                  </a:ext>
                </a:extLst>
              </a:tr>
              <a:tr h="293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utiliza calculatorul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63.6%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74.1%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(6)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76.4%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69.0%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67720396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Cunoașterea altor domenii sau discipline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52.3%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38.9%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(12)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39.1%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3723AD"/>
                          </a:solidFill>
                          <a:effectLst/>
                        </a:rPr>
                        <a:t>38.8%</a:t>
                      </a:r>
                      <a:endParaRPr lang="en-US" sz="14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3744008"/>
                  </a:ext>
                </a:extLst>
              </a:tr>
              <a:tr h="293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scrie și de a conversa într-o limbă straină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51.4%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3723AD"/>
                          </a:solidFill>
                          <a:effectLst/>
                        </a:rPr>
                        <a:t>71.6%</a:t>
                      </a: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 (7)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73.9%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3723AD"/>
                          </a:solidFill>
                          <a:effectLst/>
                        </a:rPr>
                        <a:t>66.2%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44961794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veni cu idei și soluții noi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44.9%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60.4%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(10)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63.6%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53.1%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35968081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coordona activități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43.0%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68.0%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(8)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68.2%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67.6%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68249756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a-ți face punctul de vedere înteles de catre colegi și conducători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39.3%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74.7%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(5)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75.5%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FF0000"/>
                          </a:solidFill>
                          <a:effectLst/>
                        </a:rPr>
                        <a:t>73.1%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6374885"/>
                  </a:ext>
                </a:extLst>
              </a:tr>
              <a:tr h="427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negocia în mod eficace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22.4%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</a:rPr>
                        <a:t>35.2%</a:t>
                      </a: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 (13)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36.1%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33.1%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46769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6474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99" y="116632"/>
            <a:ext cx="109728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Competențe care contribuie la angajarea cu succes în câmpul muncii</a:t>
            </a:r>
            <a:r>
              <a:rPr lang="en-US" altLang="ru-RU" sz="3600" dirty="0"/>
              <a:t> (</a:t>
            </a:r>
            <a:r>
              <a:rPr lang="en-US" altLang="ru-RU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hard</a:t>
            </a:r>
            <a:r>
              <a:rPr lang="en-US" altLang="ru-RU" sz="3600" dirty="0"/>
              <a:t> </a:t>
            </a:r>
            <a:r>
              <a:rPr lang="en-US" altLang="ru-RU" sz="3600" dirty="0" err="1"/>
              <a:t>și</a:t>
            </a:r>
            <a:r>
              <a:rPr lang="en-US" altLang="ru-RU" sz="3600" dirty="0"/>
              <a:t> </a:t>
            </a:r>
            <a:r>
              <a:rPr lang="en-US" altLang="ru-RU" sz="3600" dirty="0">
                <a:solidFill>
                  <a:srgbClr val="FF0000"/>
                </a:solidFill>
              </a:rPr>
              <a:t>soft</a:t>
            </a:r>
            <a:r>
              <a:rPr lang="en-US" altLang="ru-RU" sz="3600" dirty="0"/>
              <a:t>)</a:t>
            </a:r>
            <a:endParaRPr lang="ru-RU" altLang="ru-RU" sz="3600" dirty="0"/>
          </a:p>
        </p:txBody>
      </p:sp>
      <p:graphicFrame>
        <p:nvGraphicFramePr>
          <p:cNvPr id="6" name="Content Placeholder 6">
            <a:extLst>
              <a:ext uri="{FF2B5EF4-FFF2-40B4-BE49-F238E27FC236}">
                <a16:creationId xmlns:a16="http://schemas.microsoft.com/office/drawing/2014/main" id="{E531EB04-8695-40D1-8EDC-8C0C5574C0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753406"/>
              </p:ext>
            </p:extLst>
          </p:nvPr>
        </p:nvGraphicFramePr>
        <p:xfrm>
          <a:off x="191343" y="1484784"/>
          <a:ext cx="11809311" cy="46640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41788">
                  <a:extLst>
                    <a:ext uri="{9D8B030D-6E8A-4147-A177-3AD203B41FA5}">
                      <a16:colId xmlns:a16="http://schemas.microsoft.com/office/drawing/2014/main" val="1205045233"/>
                    </a:ext>
                  </a:extLst>
                </a:gridCol>
                <a:gridCol w="1299172">
                  <a:extLst>
                    <a:ext uri="{9D8B030D-6E8A-4147-A177-3AD203B41FA5}">
                      <a16:colId xmlns:a16="http://schemas.microsoft.com/office/drawing/2014/main" val="2844221436"/>
                    </a:ext>
                  </a:extLst>
                </a:gridCol>
                <a:gridCol w="1296145">
                  <a:extLst>
                    <a:ext uri="{9D8B030D-6E8A-4147-A177-3AD203B41FA5}">
                      <a16:colId xmlns:a16="http://schemas.microsoft.com/office/drawing/2014/main" val="4023216359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791357976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1703114582"/>
                    </a:ext>
                  </a:extLst>
                </a:gridCol>
              </a:tblGrid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2020-2021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2021-2022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146558"/>
                  </a:ext>
                </a:extLst>
              </a:tr>
              <a:tr h="2911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Total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Licență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>
                          <a:effectLst/>
                        </a:rPr>
                        <a:t>Masterat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37640100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Cunoașterea aprofundata a propriului domeniu de studiu / a propriei specializări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74.8%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86.7% (1)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86.4%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86.9%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17170816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acționa bine în condiții de stres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64.5%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79.1% (5)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80.2%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76.4%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7654497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acumula rapid noi cunoștinte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79.4% (4)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79.7%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78.6%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732202439"/>
                  </a:ext>
                </a:extLst>
              </a:tr>
              <a:tr h="3015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lucra în echipa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72.0%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80.2% (3)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81.8%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76.5%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25619662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gestiona eficient timpul de lucru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62.6%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79.9% (6)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81.2%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76.6%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61689307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elabora rapoarte, note sau alte documente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34.6%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76.6% (7)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78.8%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71.7%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299496330"/>
                  </a:ext>
                </a:extLst>
              </a:tr>
              <a:tr h="293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utiliza calculatorul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57.0%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76.0% (9)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77.0%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73.8%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367720396"/>
                  </a:ext>
                </a:extLst>
              </a:tr>
              <a:tr h="285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Cunoașterea altor domenii sau discipline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65.4%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76.4% (8)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77.9%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73.1%</a:t>
                      </a:r>
                      <a:endParaRPr lang="en-US" sz="160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93744008"/>
                  </a:ext>
                </a:extLst>
              </a:tr>
              <a:tr h="2936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3723AD"/>
                          </a:solidFill>
                          <a:effectLst/>
                        </a:rPr>
                        <a:t>Abilitatea de a scrie și de a conversa într-o limbă straină </a:t>
                      </a:r>
                      <a:endParaRPr lang="en-US" sz="14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57.9%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68.2% (11)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72.1%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3723A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59.3%</a:t>
                      </a:r>
                      <a:endParaRPr lang="en-US" sz="1600" dirty="0">
                        <a:solidFill>
                          <a:srgbClr val="3723AD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144961794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veni cu idei și soluții noi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64.5%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77.9% (6)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80.3%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72.4%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35968081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coordona activități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43.0%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80.4% (2)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82.4%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75.9%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68249756"/>
                  </a:ext>
                </a:extLst>
              </a:tr>
              <a:tr h="2857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a-ți face punctul de vedere înteles de catre colegi și conducători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64.5%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77.9% (6)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79.7%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73.8%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936374885"/>
                  </a:ext>
                </a:extLst>
              </a:tr>
              <a:tr h="4273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rgbClr val="FF0000"/>
                          </a:solidFill>
                          <a:effectLst/>
                        </a:rPr>
                        <a:t>Abilitatea de a negocia în mod eficace 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33.6%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75.2% (10)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76.1%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73.1%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6467692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1988840"/>
            <a:ext cx="10972800" cy="1800200"/>
          </a:xfrm>
        </p:spPr>
        <p:txBody>
          <a:bodyPr/>
          <a:lstStyle/>
          <a:p>
            <a:r>
              <a:rPr lang="ro-RO" dirty="0"/>
              <a:t>Angajabilitatea absolvenților programelor de licență și masterat – pe facultăți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14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–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534627C1-DFC8-4717-AA79-18F99AB51EC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1753480"/>
              </p:ext>
            </p:extLst>
          </p:nvPr>
        </p:nvGraphicFramePr>
        <p:xfrm>
          <a:off x="479425" y="1124744"/>
          <a:ext cx="1144905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1120" y="116632"/>
            <a:ext cx="11521280" cy="1084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Științe Economice –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Content Placeholder 8">
            <a:extLst>
              <a:ext uri="{FF2B5EF4-FFF2-40B4-BE49-F238E27FC236}">
                <a16:creationId xmlns:a16="http://schemas.microsoft.com/office/drawing/2014/main" id="{65CBBEF6-0C88-44C6-A103-D4DD03AB71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959035"/>
              </p:ext>
            </p:extLst>
          </p:nvPr>
        </p:nvGraphicFramePr>
        <p:xfrm>
          <a:off x="72155" y="966428"/>
          <a:ext cx="11737131" cy="4925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875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19336" y="274638"/>
            <a:ext cx="11881320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Biomedicină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BB43918-A68F-446C-A6D3-58261F4F6E1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47837709"/>
              </p:ext>
            </p:extLst>
          </p:nvPr>
        </p:nvGraphicFramePr>
        <p:xfrm>
          <a:off x="479425" y="908050"/>
          <a:ext cx="11449050" cy="482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241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Litere 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Content Placeholder 8">
            <a:extLst>
              <a:ext uri="{FF2B5EF4-FFF2-40B4-BE49-F238E27FC236}">
                <a16:creationId xmlns:a16="http://schemas.microsoft.com/office/drawing/2014/main" id="{75C1FF60-64E0-4A65-A55B-A994D7F1D64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5074206"/>
              </p:ext>
            </p:extLst>
          </p:nvPr>
        </p:nvGraphicFramePr>
        <p:xfrm>
          <a:off x="609600" y="1052513"/>
          <a:ext cx="10972800" cy="5073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928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8501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Științe Sociale și ale Educației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Content Placeholder 8">
            <a:extLst>
              <a:ext uri="{FF2B5EF4-FFF2-40B4-BE49-F238E27FC236}">
                <a16:creationId xmlns:a16="http://schemas.microsoft.com/office/drawing/2014/main" id="{13D49D5F-96E7-430E-899C-C84F109B0E8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77135903"/>
              </p:ext>
            </p:extLst>
          </p:nvPr>
        </p:nvGraphicFramePr>
        <p:xfrm>
          <a:off x="263352" y="1279302"/>
          <a:ext cx="11593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7493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C7BEFE7E-D857-4C44-BF33-307D76E6384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sz="2800" b="1" dirty="0"/>
              <a:t>Facultatea Relații Internaționale, Jurnalism și Științe Politice</a:t>
            </a:r>
            <a:r>
              <a:rPr lang="en-US" sz="2800" b="1" dirty="0"/>
              <a:t> </a:t>
            </a:r>
            <a:r>
              <a:rPr lang="ro-RO" altLang="en-US" sz="2800" b="1" dirty="0"/>
              <a:t>–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5CECB4B-6452-4D5A-8376-33FA82750991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977D672-B6C3-4AF4-83A2-FDE62059CB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841305"/>
              </p:ext>
            </p:extLst>
          </p:nvPr>
        </p:nvGraphicFramePr>
        <p:xfrm>
          <a:off x="263180" y="1423317"/>
          <a:ext cx="11665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80713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188640"/>
            <a:ext cx="10972800" cy="4571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IID –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8" name="Content Placeholder 8">
            <a:extLst>
              <a:ext uri="{FF2B5EF4-FFF2-40B4-BE49-F238E27FC236}">
                <a16:creationId xmlns:a16="http://schemas.microsoft.com/office/drawing/2014/main" id="{4480A811-5D70-4D4B-B57B-CAC0B17427D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342057392"/>
              </p:ext>
            </p:extLst>
          </p:nvPr>
        </p:nvGraphicFramePr>
        <p:xfrm>
          <a:off x="609600" y="908050"/>
          <a:ext cx="1097280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42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19336" y="116633"/>
            <a:ext cx="1188132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/>
              <a:t>Modalitatea de colectare a informației</a:t>
            </a:r>
            <a:br>
              <a:rPr lang="ro-RO" altLang="en-US" sz="3200" dirty="0"/>
            </a:br>
            <a:r>
              <a:rPr lang="ro-RO" altLang="en-US" sz="3200" dirty="0"/>
              <a:t>și nr. participanți la sondaj </a:t>
            </a:r>
            <a:endParaRPr lang="en-US" altLang="en-US" sz="3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55443188"/>
              </p:ext>
            </p:extLst>
          </p:nvPr>
        </p:nvGraphicFramePr>
        <p:xfrm>
          <a:off x="407368" y="1052736"/>
          <a:ext cx="11377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1981200" y="100014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/>
              <a:t>Concluzii</a:t>
            </a:r>
            <a:endParaRPr lang="ru-RU" altLang="ru-RU" dirty="0"/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119336" y="692696"/>
            <a:ext cx="11881320" cy="511256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 comparație cu rezultatele chestionării realizate în anul universitar 2020-2021 privind angjarea absolvenților promoției 2020-2021, cota respondenților care au menționat că sunt angajați în câmpul muncii a scăzut – de la 99,1% la 94,5%, a sporit numărul celor care urmează studii la masterat, doctorat, alte programe de licență – de la 47.4% la 49.3%.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Angajabilitatea absolvenților programelor de licență a sporit – de la 82,7% la 94.8%, 33.5% angajându-se încă în timpul studiilor, iar 44,1% - în primele 6 luni după absolvire.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63.9% din absolvenții programeloșr de licență urmează studii la masterat, fiind angajați, iar 3,6% - doar învață.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Angajabilitatea absolvenților programelor de masterat a scăzut – de la 99,1% la 93,8%, 76.5% fiind angajați în timpul studiilor, iar 7,4% - în primele 6 uni după absolvire.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Considerăm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datele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ilustrează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sporirea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exigențelor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pieții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forțelor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preferinței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specialiști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urmează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332656"/>
            <a:ext cx="11521280" cy="4968552"/>
          </a:xfr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S-au modificat considerabil pozitiv rezultatele privind angajarea conform specialității după absolvirea programelor de licență, dar sunt favorabile și datele care ilustrtează angajarea după programele de masterat: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absolvirea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licență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angajați conform domeniului de pregătire profesională – 83,7% față de 33,5% conform rezultatelor căpătate pentru angajabilitatea absolvenților din a.u. 2020-2021; angajați în domenii conexe – 9,3% față de 27,8%;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absolvirea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angajați conform domeniului de pregătire profesională – 88,2% față de 71,4%; angajați în domenii conexe – 13,9% față de 7.4%.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Sporește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angalabilitatea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absolvenților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sectorul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de la 55,6% la 60,1%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licență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la 35,3% la 44,1% -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191344" y="188641"/>
            <a:ext cx="11809312" cy="53285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 mai înalte aprecieri ale rolului studiilor la ULIM în contextul angajării în câmpul muncii  au fost date a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similării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abilităților de a lucra în echipă, a acumula rapid noi cunoștințe, a gestiona eficient timpul de muncă, 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a-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TI,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scrie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comunica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într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-o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limbă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străină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 jos fiind apreciată calitatea formării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deprinderi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abilități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elabora rapoarte, note sau alte documente, a cunoaște alte domenii și discipline și a negocia în mod eficace. Sporește în raport cu rezultatele din ultimii ani, necesitatea de dezvoltare a competențelor soft. 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opiniilor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respondenților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competențele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importante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solicitate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angajare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referă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primul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rând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cunoașterea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aprofundată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propriului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studiu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propriei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specializări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abilitatea de a coordona activități, de a lucra în echipa, 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acumula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rapid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 acționa bine în condiții de stres, a gestiona eficient timpul, 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aface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Sondajul online oferă doar informație generală, facultățile urmând să completeze baza de date pentru fiecare absolvent al programelor de licență și masterat în conformitate cu solicitările regulamentelor interne și naționale.</a:t>
            </a:r>
            <a:endParaRPr lang="en-US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2017713" y="12701"/>
            <a:ext cx="82296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/>
              <a:t>Proiect de hotărâre</a:t>
            </a:r>
            <a:endParaRPr lang="en-US" altLang="ru-RU" sz="4000"/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407368" y="908720"/>
            <a:ext cx="11377264" cy="52565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700" dirty="0"/>
              <a:t>A lua act de cunoștință de rezultatele studiului inserţiei absolvenţilor ULIM 20</a:t>
            </a:r>
            <a:r>
              <a:rPr lang="en-US" altLang="en-US" sz="2700" dirty="0"/>
              <a:t>21</a:t>
            </a:r>
            <a:r>
              <a:rPr lang="ro-RO" altLang="en-US" sz="2700" dirty="0"/>
              <a:t>-202</a:t>
            </a:r>
            <a:r>
              <a:rPr lang="en-US" altLang="en-US" sz="2700" dirty="0"/>
              <a:t>2</a:t>
            </a:r>
            <a:r>
              <a:rPr lang="ro-RO" altLang="en-US" sz="2700" dirty="0"/>
              <a:t> în câmpul muncii.</a:t>
            </a:r>
          </a:p>
          <a:p>
            <a:r>
              <a:rPr lang="ro-RO" altLang="en-US" sz="2700" dirty="0"/>
              <a:t>A aduce la cunoștință rezultatele și a le pune în discuție în ședințele catedrelor și Consiliilor facultăților, elaborând propuneri pentru perfecționarea activității de sporire a angajabilității absolvenților ULIM.</a:t>
            </a:r>
          </a:p>
          <a:p>
            <a:r>
              <a:rPr lang="ro-RO" altLang="en-US" sz="2700" dirty="0"/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692696"/>
            <a:ext cx="11305256" cy="5433468"/>
          </a:xfrm>
        </p:spPr>
        <p:txBody>
          <a:bodyPr/>
          <a:lstStyle/>
          <a:p>
            <a:r>
              <a:rPr lang="ro-RO" altLang="ru-RU" sz="2800" dirty="0"/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</a:t>
            </a:r>
            <a:r>
              <a:rPr lang="en-US" altLang="ru-RU" sz="2800" dirty="0"/>
              <a:t>-</a:t>
            </a:r>
            <a:r>
              <a:rPr lang="en-US" altLang="ru-RU" sz="2800" dirty="0" err="1"/>
              <a:t>aprilie</a:t>
            </a:r>
            <a:r>
              <a:rPr lang="ro-RO" altLang="ru-RU" sz="2800" dirty="0"/>
              <a:t>). </a:t>
            </a:r>
            <a:endParaRPr lang="en-US" altLang="ru-RU" sz="2800" dirty="0"/>
          </a:p>
          <a:p>
            <a:r>
              <a:rPr lang="ro-RO" altLang="ru-RU" sz="2800" dirty="0"/>
              <a:t>A completa baze de date privind angajarea absolvenților ULIM în câmpul muncii pe programe de studii în cadrul facultăților.</a:t>
            </a:r>
          </a:p>
          <a:p>
            <a:r>
              <a:rPr lang="ro-RO" altLang="ru-RU" sz="2800" dirty="0"/>
              <a:t>A examina posibilitatea colectării datelor privind angajabilitatea absolvenților prin utilizarea sistemului informațional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908720"/>
            <a:ext cx="11161240" cy="5217444"/>
          </a:xfrm>
        </p:spPr>
        <p:txBody>
          <a:bodyPr/>
          <a:lstStyle/>
          <a:p>
            <a:r>
              <a:rPr lang="ro-RO" altLang="ru-RU" dirty="0"/>
              <a:t>A analiza inserția absolvenților ULIM în câmpul muncii în ședințele Consiliului de Asigurare a Calității al ULIM, comisiilor de asigurare a calității de la facultăți.</a:t>
            </a:r>
            <a:endParaRPr lang="en-US" altLang="ru-RU" dirty="0"/>
          </a:p>
          <a:p>
            <a:r>
              <a:rPr lang="ro-RO" dirty="0"/>
              <a:t>A detaliza activitatea privind angajarea în câmpul muncii a absolvenților în documentele interne ale ULIM, specificând rolul acesteia în asigurarea calității.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412776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o-RO" sz="7200" dirty="0"/>
              <a:t>Mulțumesc pentru atenție!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64847-C4C4-4968-BAA6-91F3F47CA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Raportul</a:t>
            </a:r>
            <a:r>
              <a:rPr lang="en-US" dirty="0"/>
              <a:t> </a:t>
            </a:r>
            <a:r>
              <a:rPr lang="en-US" dirty="0" err="1"/>
              <a:t>dintre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absolvenți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participarea</a:t>
            </a:r>
            <a:r>
              <a:rPr lang="en-US" dirty="0"/>
              <a:t> la </a:t>
            </a:r>
            <a:r>
              <a:rPr lang="en-US" dirty="0" err="1"/>
              <a:t>sondaj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9EE4F09-7129-4C03-AEA8-A1B93BA4194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47801478"/>
              </p:ext>
            </p:extLst>
          </p:nvPr>
        </p:nvGraphicFramePr>
        <p:xfrm>
          <a:off x="155340" y="1772816"/>
          <a:ext cx="11881320" cy="4173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8892">
                  <a:extLst>
                    <a:ext uri="{9D8B030D-6E8A-4147-A177-3AD203B41FA5}">
                      <a16:colId xmlns:a16="http://schemas.microsoft.com/office/drawing/2014/main" val="2750669403"/>
                    </a:ext>
                  </a:extLst>
                </a:gridCol>
                <a:gridCol w="1075842">
                  <a:extLst>
                    <a:ext uri="{9D8B030D-6E8A-4147-A177-3AD203B41FA5}">
                      <a16:colId xmlns:a16="http://schemas.microsoft.com/office/drawing/2014/main" val="36785721"/>
                    </a:ext>
                  </a:extLst>
                </a:gridCol>
                <a:gridCol w="1178224">
                  <a:extLst>
                    <a:ext uri="{9D8B030D-6E8A-4147-A177-3AD203B41FA5}">
                      <a16:colId xmlns:a16="http://schemas.microsoft.com/office/drawing/2014/main" val="871746793"/>
                    </a:ext>
                  </a:extLst>
                </a:gridCol>
                <a:gridCol w="500353">
                  <a:extLst>
                    <a:ext uri="{9D8B030D-6E8A-4147-A177-3AD203B41FA5}">
                      <a16:colId xmlns:a16="http://schemas.microsoft.com/office/drawing/2014/main" val="1498040949"/>
                    </a:ext>
                  </a:extLst>
                </a:gridCol>
                <a:gridCol w="1118776">
                  <a:extLst>
                    <a:ext uri="{9D8B030D-6E8A-4147-A177-3AD203B41FA5}">
                      <a16:colId xmlns:a16="http://schemas.microsoft.com/office/drawing/2014/main" val="2328535297"/>
                    </a:ext>
                  </a:extLst>
                </a:gridCol>
                <a:gridCol w="1133638">
                  <a:extLst>
                    <a:ext uri="{9D8B030D-6E8A-4147-A177-3AD203B41FA5}">
                      <a16:colId xmlns:a16="http://schemas.microsoft.com/office/drawing/2014/main" val="2285320492"/>
                    </a:ext>
                  </a:extLst>
                </a:gridCol>
                <a:gridCol w="500353">
                  <a:extLst>
                    <a:ext uri="{9D8B030D-6E8A-4147-A177-3AD203B41FA5}">
                      <a16:colId xmlns:a16="http://schemas.microsoft.com/office/drawing/2014/main" val="2396004223"/>
                    </a:ext>
                  </a:extLst>
                </a:gridCol>
                <a:gridCol w="1035384">
                  <a:extLst>
                    <a:ext uri="{9D8B030D-6E8A-4147-A177-3AD203B41FA5}">
                      <a16:colId xmlns:a16="http://schemas.microsoft.com/office/drawing/2014/main" val="2742475607"/>
                    </a:ext>
                  </a:extLst>
                </a:gridCol>
                <a:gridCol w="1133638">
                  <a:extLst>
                    <a:ext uri="{9D8B030D-6E8A-4147-A177-3AD203B41FA5}">
                      <a16:colId xmlns:a16="http://schemas.microsoft.com/office/drawing/2014/main" val="225647121"/>
                    </a:ext>
                  </a:extLst>
                </a:gridCol>
                <a:gridCol w="676220">
                  <a:extLst>
                    <a:ext uri="{9D8B030D-6E8A-4147-A177-3AD203B41FA5}">
                      <a16:colId xmlns:a16="http://schemas.microsoft.com/office/drawing/2014/main" val="612403340"/>
                    </a:ext>
                  </a:extLst>
                </a:gridCol>
              </a:tblGrid>
              <a:tr h="253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 licență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 masterat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9542527"/>
                  </a:ext>
                </a:extLst>
              </a:tr>
              <a:tr h="3296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absolvenți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Participare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la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sondaj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0950751"/>
                  </a:ext>
                </a:extLst>
              </a:tr>
              <a:tr h="3202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Biomedicină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47.5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540684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de Litere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55.8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434254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Drept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28.3</a:t>
                      </a:r>
                      <a:endParaRPr lang="en-US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30.7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1324568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Informatică, Inginerie și Design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59.6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648279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Relații Internaționale, Științe Politice și Jurnalism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51.9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52.6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3362171"/>
                  </a:ext>
                </a:extLst>
              </a:tr>
              <a:tr h="2951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</a:t>
                      </a: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Economice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9006443"/>
                  </a:ext>
                </a:extLst>
              </a:tr>
              <a:tr h="5199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 Științe Sociale și ale Educației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30.3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16.4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23.2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5297225"/>
                  </a:ext>
                </a:extLst>
              </a:tr>
              <a:tr h="4765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901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36.6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24.8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1486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475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32.0</a:t>
                      </a:r>
                      <a:endParaRPr lang="en-US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3143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24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1D7B115-DD90-46D4-A88E-BD27C36F421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4641" y="460892"/>
            <a:ext cx="11235731" cy="4624292"/>
          </a:xfrm>
        </p:spPr>
      </p:pic>
    </p:spTree>
    <p:extLst>
      <p:ext uri="{BB962C8B-B14F-4D97-AF65-F5344CB8AC3E}">
        <p14:creationId xmlns:p14="http://schemas.microsoft.com/office/powerpoint/2010/main" val="1228251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354162"/>
          </a:xfrm>
        </p:spPr>
        <p:txBody>
          <a:bodyPr/>
          <a:lstStyle/>
          <a:p>
            <a:r>
              <a:rPr lang="ro-RO" sz="4000" dirty="0"/>
              <a:t>Numărul de </a:t>
            </a:r>
            <a:r>
              <a:rPr lang="en-US" sz="4000" dirty="0" err="1"/>
              <a:t>absolvenți</a:t>
            </a:r>
            <a:r>
              <a:rPr lang="en-US" sz="4000" dirty="0"/>
              <a:t> </a:t>
            </a:r>
            <a:r>
              <a:rPr lang="en-US" sz="4000" dirty="0" err="1"/>
              <a:t>luați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cont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cadrul</a:t>
            </a:r>
            <a:r>
              <a:rPr lang="ro-RO" sz="4000" dirty="0"/>
              <a:t> sondaj</a:t>
            </a:r>
            <a:r>
              <a:rPr lang="en-US" sz="4000" dirty="0" err="1"/>
              <a:t>ului</a:t>
            </a:r>
            <a:r>
              <a:rPr lang="ro-RO" sz="4000" dirty="0"/>
              <a:t> pe facultăți</a:t>
            </a:r>
            <a:endParaRPr lang="ru-RU" sz="4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0C7A756-8DB3-4243-91A8-7154C39831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010672"/>
              </p:ext>
            </p:extLst>
          </p:nvPr>
        </p:nvGraphicFramePr>
        <p:xfrm>
          <a:off x="609600" y="1600200"/>
          <a:ext cx="10972800" cy="3989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5E0337F-DA3F-48F7-AD57-FA79D5FC5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352" y="188640"/>
            <a:ext cx="11665296" cy="1224136"/>
          </a:xfrm>
        </p:spPr>
        <p:txBody>
          <a:bodyPr/>
          <a:lstStyle/>
          <a:p>
            <a:r>
              <a:rPr lang="en-US" sz="4000" dirty="0"/>
              <a:t>Cota </a:t>
            </a:r>
            <a:r>
              <a:rPr lang="en-US" sz="4000" dirty="0" err="1"/>
              <a:t>procentuală</a:t>
            </a:r>
            <a:r>
              <a:rPr lang="en-US" sz="4000" dirty="0"/>
              <a:t> din </a:t>
            </a:r>
            <a:r>
              <a:rPr lang="en-US" sz="4000" dirty="0" err="1"/>
              <a:t>numărul</a:t>
            </a:r>
            <a:r>
              <a:rPr lang="en-US" sz="4000" dirty="0"/>
              <a:t> de </a:t>
            </a:r>
            <a:r>
              <a:rPr lang="en-US" sz="4000" dirty="0" err="1"/>
              <a:t>absolvenți</a:t>
            </a:r>
            <a:r>
              <a:rPr lang="en-US" sz="4000" dirty="0"/>
              <a:t> ai </a:t>
            </a:r>
            <a:r>
              <a:rPr lang="en-US" sz="4000" dirty="0" err="1"/>
              <a:t>anului</a:t>
            </a:r>
            <a:r>
              <a:rPr lang="en-US" sz="4000" dirty="0"/>
              <a:t> </a:t>
            </a:r>
            <a:r>
              <a:rPr lang="en-US" sz="4000" dirty="0" err="1"/>
              <a:t>universitar</a:t>
            </a:r>
            <a:r>
              <a:rPr lang="en-US" sz="4000" dirty="0"/>
              <a:t> 2021-2022</a:t>
            </a:r>
            <a:endParaRPr lang="ru-RU" sz="4000" dirty="0"/>
          </a:p>
        </p:txBody>
      </p:sp>
      <p:graphicFrame>
        <p:nvGraphicFramePr>
          <p:cNvPr id="10" name="Объект 7">
            <a:extLst>
              <a:ext uri="{FF2B5EF4-FFF2-40B4-BE49-F238E27FC236}">
                <a16:creationId xmlns:a16="http://schemas.microsoft.com/office/drawing/2014/main" id="{C75EE2B5-E249-4028-B74B-FD780F6CE1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232435"/>
              </p:ext>
            </p:extLst>
          </p:nvPr>
        </p:nvGraphicFramePr>
        <p:xfrm>
          <a:off x="609600" y="1600201"/>
          <a:ext cx="10972800" cy="391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17334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6434564"/>
              </p:ext>
            </p:extLst>
          </p:nvPr>
        </p:nvGraphicFramePr>
        <p:xfrm>
          <a:off x="263352" y="1556792"/>
          <a:ext cx="11692880" cy="504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22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5079193"/>
              </p:ext>
            </p:extLst>
          </p:nvPr>
        </p:nvGraphicFramePr>
        <p:xfrm>
          <a:off x="623392" y="1556792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793326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4664</TotalTime>
  <Words>1839</Words>
  <Application>Microsoft Office PowerPoint</Application>
  <PresentationFormat>Widescreen</PresentationFormat>
  <Paragraphs>306</Paragraphs>
  <Slides>36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Times New Roman</vt:lpstr>
      <vt:lpstr>Modèle par défaut</vt:lpstr>
      <vt:lpstr>Orientarea studenţilor în carieră şi studiul inserţiei absolvenţilor ULIM în câmpul muncii  Informație privind angajabilitatea absolvenților a.u. 2021-2022  </vt:lpstr>
      <vt:lpstr>FIŞA DE URMĂRIRE A INSERŢIEI PROFESIONALE A ABSOLVENŢILOR PE PIAŢA MUNCII Conținut</vt:lpstr>
      <vt:lpstr>Modalitatea de colectare a informației și nr. participanți la sondaj </vt:lpstr>
      <vt:lpstr>Raportul dintre numărul de absolvenți și participarea la sondaj</vt:lpstr>
      <vt:lpstr>PowerPoint Presentation</vt:lpstr>
      <vt:lpstr>Numărul de absolvenți luați în cont în cadrul sondajului pe facultăți</vt:lpstr>
      <vt:lpstr>Cota procentuală din numărul de absolvenți ai anului universitar 2021-2022</vt:lpstr>
      <vt:lpstr>Numărul de participanți – absolvenți la programele de licență-masterat</vt:lpstr>
      <vt:lpstr>Numărul de participanți – absolvenți la programele de licență-masterat</vt:lpstr>
      <vt:lpstr>Date demografice</vt:lpstr>
      <vt:lpstr>Traseu post-absolvire</vt:lpstr>
      <vt:lpstr>Traseu post absolvire licență</vt:lpstr>
      <vt:lpstr>Preocupările muncă-studii ale absolvenților programelor de licență 2021-2022 </vt:lpstr>
      <vt:lpstr>Traseu post absolvire masterat</vt:lpstr>
      <vt:lpstr>Preocupările muncă-studii ale absolvenților programelor de masterat 2021-2022 </vt:lpstr>
      <vt:lpstr>Traseu post absolvire licență</vt:lpstr>
      <vt:lpstr>Traseu post absolvire masterat</vt:lpstr>
      <vt:lpstr>Detalii privind angajarea – conformitate cu domeniul de formare profesională la programul de licență</vt:lpstr>
      <vt:lpstr>Detalii privind angajarea – conformitate cu domeniul de formare profesională la programul de masterat</vt:lpstr>
      <vt:lpstr>Competențe dezvoltate în timpul studiilor(hard și soft)</vt:lpstr>
      <vt:lpstr>Competențe care contribuie la angajarea cu succes în câmpul muncii (hard și soft)</vt:lpstr>
      <vt:lpstr>Angajabilitatea absolvenților programelor de licență și masterat – pe facultăți</vt:lpstr>
      <vt:lpstr>Facultatea Drept – calcule generale ale angajabilității (în %)</vt:lpstr>
      <vt:lpstr>Facultatea Științe Economice – calcule generale ale angajabilității (în %)</vt:lpstr>
      <vt:lpstr>Facultatea Biomedicină – calcule generale ale angajabilității (în %)</vt:lpstr>
      <vt:lpstr>Facultatea Litere  – calcule generale ale angajabilității (în %)</vt:lpstr>
      <vt:lpstr>Facultatea Științe Sociale și ale Educației – calcule generale ale angajabilității (în %)</vt:lpstr>
      <vt:lpstr>Facultatea Relații Internaționale, Jurnalism și Științe Politice – calcule generale ale angajabilității (în %)</vt:lpstr>
      <vt:lpstr>Facultatea IID –calcule generale ale angajabilității (în %)</vt:lpstr>
      <vt:lpstr>Concluzii</vt:lpstr>
      <vt:lpstr>PowerPoint Presentation</vt:lpstr>
      <vt:lpstr>PowerPoint Presentation</vt:lpstr>
      <vt:lpstr>Proiect de hotărâre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srusnac58@mail.ru</cp:lastModifiedBy>
  <cp:revision>300</cp:revision>
  <cp:lastPrinted>2023-09-27T12:55:30Z</cp:lastPrinted>
  <dcterms:created xsi:type="dcterms:W3CDTF">2015-07-23T19:01:23Z</dcterms:created>
  <dcterms:modified xsi:type="dcterms:W3CDTF">2023-09-27T12:56:18Z</dcterms:modified>
</cp:coreProperties>
</file>